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31"/>
  </p:notesMasterIdLst>
  <p:sldIdLst>
    <p:sldId id="256" r:id="rId3"/>
    <p:sldId id="257" r:id="rId4"/>
    <p:sldId id="281" r:id="rId5"/>
    <p:sldId id="258" r:id="rId6"/>
    <p:sldId id="259" r:id="rId7"/>
    <p:sldId id="260" r:id="rId8"/>
    <p:sldId id="261" r:id="rId9"/>
    <p:sldId id="277" r:id="rId10"/>
    <p:sldId id="278" r:id="rId11"/>
    <p:sldId id="266" r:id="rId12"/>
    <p:sldId id="267" r:id="rId13"/>
    <p:sldId id="285" r:id="rId14"/>
    <p:sldId id="268" r:id="rId15"/>
    <p:sldId id="298" r:id="rId16"/>
    <p:sldId id="271" r:id="rId17"/>
    <p:sldId id="299" r:id="rId18"/>
    <p:sldId id="290" r:id="rId19"/>
    <p:sldId id="292" r:id="rId20"/>
    <p:sldId id="300" r:id="rId21"/>
    <p:sldId id="301" r:id="rId22"/>
    <p:sldId id="282" r:id="rId23"/>
    <p:sldId id="283" r:id="rId24"/>
    <p:sldId id="302" r:id="rId25"/>
    <p:sldId id="284" r:id="rId26"/>
    <p:sldId id="303" r:id="rId27"/>
    <p:sldId id="273" r:id="rId28"/>
    <p:sldId id="275" r:id="rId29"/>
    <p:sldId id="276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Exo 2" panose="020B0604020202020204" charset="0"/>
      <p:regular r:id="rId36"/>
      <p:bold r:id="rId37"/>
      <p:italic r:id="rId38"/>
      <p:boldItalic r:id="rId39"/>
    </p:embeddedFont>
    <p:embeddedFont>
      <p:font typeface="Lato" panose="020B0604020202020204" charset="0"/>
      <p:regular r:id="rId40"/>
      <p:bold r:id="rId41"/>
      <p:italic r:id="rId42"/>
      <p:boldItalic r:id="rId43"/>
    </p:embeddedFont>
    <p:embeddedFont>
      <p:font typeface="Lato Black" panose="020B0604020202020204" charset="0"/>
      <p:bold r:id="rId44"/>
      <p:boldItalic r:id="rId45"/>
    </p:embeddedFont>
    <p:embeddedFont>
      <p:font typeface="Lato Light" panose="020B0604020202020204" charset="0"/>
      <p:regular r:id="rId46"/>
      <p:bold r:id="rId47"/>
      <p:italic r:id="rId48"/>
      <p:boldItalic r:id="rId49"/>
    </p:embeddedFont>
    <p:embeddedFont>
      <p:font typeface="Raleway" panose="020B0604020202020204" charset="0"/>
      <p:regular r:id="rId50"/>
      <p:bold r:id="rId51"/>
      <p:italic r:id="rId52"/>
      <p:boldItalic r:id="rId53"/>
    </p:embeddedFont>
    <p:embeddedFont>
      <p:font typeface="Roboto Condensed Light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EAMER" initials="D" lastIdx="1" clrIdx="0">
    <p:extLst>
      <p:ext uri="{19B8F6BF-5375-455C-9EA6-DF929625EA0E}">
        <p15:presenceInfo xmlns:p15="http://schemas.microsoft.com/office/powerpoint/2012/main" userId="DREAM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BC88F7-671B-4C1C-9F6E-1CC0D9B95C89}">
  <a:tblStyle styleId="{F6BC88F7-671B-4C1C-9F6E-1CC0D9B95C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3459" autoAdjust="0"/>
  </p:normalViewPr>
  <p:slideViewPr>
    <p:cSldViewPr snapToGrid="0">
      <p:cViewPr varScale="1">
        <p:scale>
          <a:sx n="106" d="100"/>
          <a:sy n="106" d="100"/>
        </p:scale>
        <p:origin x="739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8" Type="http://schemas.openxmlformats.org/officeDocument/2006/relationships/slide" Target="slides/slide6.xml"/><Relationship Id="rId51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8d01699aac_12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8d01699aac_12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d01699aac_1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g8d01699aac_1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787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529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8" name="Google Shape;67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8d01699aac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5" name="Google Shape;695;g8d01699aac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5" name="Google Shape;70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8059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d01699aac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g8d01699aac_2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d01699aac_12_3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g8d01699aac_1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0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 b="0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600" b="0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7" name="Google Shape;127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1" name="Google Shape;131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Google Shape;132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134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Google Shape;137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8" name="Google Shape;13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" name="Google Shape;144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" name="Google Shape;146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Google Shape;151;p1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1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" name="Google Shape;153;p1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" name="Google Shape;154;p1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57" name="Google Shape;157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16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2" name="Google Shape;162;p1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" name="Google Shape;163;p1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" name="Google Shape;164;p1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5" name="Google Shape;165;p1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17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0" name="Google Shape;170;p17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1" name="Google Shape;171;p17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Body 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9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" name="Google Shape;87;p9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8" name="Google Shape;88;p9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9" name="Google Shape;89;p9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9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86463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7" name="Google Shape;187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2" name="Google Shape;192;p21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21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" name="Google Shape;194;p21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" name="Google Shape;195;p21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 slide_alt1">
    <p:bg>
      <p:bgPr>
        <a:solidFill>
          <a:schemeClr val="lt2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0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2" name="Google Shape;212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4" name="Google Shape;214;p2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" name="Google Shape;218;p23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Google Shape;219;p23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0" name="Google Shape;220;p23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" name="Google Shape;24;p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26;p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3" name="Google Shape;223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7" name="Google Shape;227;p24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8" name="Google Shape;228;p24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9" name="Google Shape;229;p24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0" name="Google Shape;230;p24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Body 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4" name="Google Shape;234;p25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" name="Google Shape;235;p25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6" name="Google Shape;236;p25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7" name="Google Shape;237;p25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8" name="Google Shape;238;p25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Section Header_alt2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6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0"/>
          <a:stretch/>
        </p:blipFill>
        <p:spPr>
          <a:xfrm>
            <a:off x="1" y="487825"/>
            <a:ext cx="9144000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rgbClr val="FFFFFF"/>
              </a:buClr>
              <a:buSzPts val="1000"/>
              <a:buFont typeface="Lato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3" name="Google Shape;243;p26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26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5" name="Google Shape;245;p26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" name="Google Shape;246;p26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" name="Google Shape;250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1" name="Google Shape;251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255" name="Google Shape;255;p27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256" name="Google Shape;256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p27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" name="Google Shape;259;p27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0" name="Google Shape;260;p27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" name="Google Shape;263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4" name="Google Shape;264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8" name="Google Shape;268;p28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28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0" name="Google Shape;270;p28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" name="Google Shape;271;p28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" name="Google Shape;274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5" name="Google Shape;275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" name="Google Shape;277;p2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2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279" name="Google Shape;279;p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0" name="Google Shape;280;p29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29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" name="Google Shape;282;p29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3" name="Google Shape;283;p29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3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86" name="Google Shape;286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" name="Google Shape;288;p3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0" name="Google Shape;290;p30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p30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2" name="Google Shape;292;p30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3" name="Google Shape;293;p30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7" name="Google Shape;297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3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3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301" name="Google Shape;301;p3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3" name="Google Shape;303;p31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4" name="Google Shape;304;p31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5" name="Google Shape;305;p31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" name="Google Shape;306;p31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914400" lvl="1" indent="-279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309" name="Google Shape;309;p3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0" name="Google Shape;310;p32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1" name="Google Shape;311;p32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2" name="Google Shape;312;p32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3" name="Google Shape;313;p32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316" name="Google Shape;316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p33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33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0" name="Google Shape;320;p3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1" name="Google Shape;321;p33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33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3" name="Google Shape;323;p33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4" name="Google Shape;324;p33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Google Shape;29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0" name="Google Shape;30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" name="Google Shape;35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37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38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7" name="Google Shape;327;p34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8" name="Google Shape;328;p34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" name="Google Shape;329;p34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" name="Google Shape;330;p34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TOC">
    <p:bg>
      <p:bgPr>
        <a:solidFill>
          <a:schemeClr val="dk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3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4" name="Google Shape;334;p35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aleway"/>
              <a:buNone/>
            </a:pPr>
            <a:r>
              <a:rPr lang="en-GB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5" name="Google Shape;335;p35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aleway"/>
              <a:buNone/>
            </a:pPr>
            <a:r>
              <a:rPr lang="en-GB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6" name="Google Shape;336;p35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Raleway"/>
              <a:buNone/>
            </a:pPr>
            <a:r>
              <a:rPr lang="en-GB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 header_alt1">
    <p:bg>
      <p:bgPr>
        <a:solidFill>
          <a:srgbClr val="434343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3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39" name="Google Shape;339;p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1" name="Google Shape;341;p3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buClr>
                <a:schemeClr val="l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3" name="Google Shape;343;p36"/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" name="Google Shape;344;p36"/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5" name="Google Shape;345;p36"/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6" name="Google Shape;346;p36"/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" name="Google Shape;4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2" name="Google Shape;4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" name="Google Shape;48;p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p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51;p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4" name="Google Shape;54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" name="Google Shape;58;p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Google Shape;59;p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" name="Google Shape;60;p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0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" name="Google Shape;66;p7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7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7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7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" name="Google Shape;73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4" name="Google Shape;74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" name="Google Shape;80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" name="Google Shape;81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82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1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0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5" name="Google Shape;105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6" name="Google Shape;106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11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11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" name="Google Shape;112;p11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" name="Google Shape;113;p11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" name="Google Shape;114;p11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7" name="Google Shape;117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2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1" name="Google Shape;121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" name="Google Shape;122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" name="Google Shape;124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84" r:id="rId1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"/>
              <a:buNone/>
              <a:defRPr sz="21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"/>
              <a:buNone/>
              <a:defRPr sz="21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"/>
              <a:buNone/>
              <a:defRPr sz="21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"/>
              <a:buNone/>
              <a:defRPr sz="21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"/>
              <a:buNone/>
              <a:defRPr sz="21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"/>
              <a:buNone/>
              <a:defRPr sz="21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"/>
              <a:buNone/>
              <a:defRPr sz="21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"/>
              <a:buNone/>
              <a:defRPr sz="21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Raleway"/>
              <a:buNone/>
              <a:defRPr sz="21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Lato"/>
              <a:buChar char="●"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Lato"/>
              <a:buChar char="○"/>
              <a:defRPr sz="8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Lato"/>
              <a:buChar char="■"/>
              <a:defRPr sz="8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Lato"/>
              <a:buChar char="●"/>
              <a:defRPr sz="8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Lato"/>
              <a:buChar char="○"/>
              <a:defRPr sz="8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Lato"/>
              <a:buChar char="■"/>
              <a:defRPr sz="8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Lato"/>
              <a:buChar char="●"/>
              <a:defRPr sz="8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Lato"/>
              <a:buChar char="○"/>
              <a:defRPr sz="8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accent1"/>
              </a:buClr>
              <a:buSzPts val="800"/>
              <a:buFont typeface="Lato"/>
              <a:buChar char="■"/>
              <a:defRPr sz="8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buClr>
                <a:schemeClr val="accent1"/>
              </a:buClr>
              <a:buSzPts val="1000"/>
              <a:buFont typeface="Lato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14.xml"/><Relationship Id="rId4" Type="http://schemas.openxmlformats.org/officeDocument/2006/relationships/video" Target="../media/media2.mp4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27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12" Type="http://schemas.openxmlformats.org/officeDocument/2006/relationships/slide" Target="slide2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7.xml"/><Relationship Id="rId11" Type="http://schemas.openxmlformats.org/officeDocument/2006/relationships/slide" Target="slide16.xml"/><Relationship Id="rId5" Type="http://schemas.openxmlformats.org/officeDocument/2006/relationships/slide" Target="slide6.xml"/><Relationship Id="rId10" Type="http://schemas.openxmlformats.org/officeDocument/2006/relationships/slide" Target="slide12.xml"/><Relationship Id="rId4" Type="http://schemas.openxmlformats.org/officeDocument/2006/relationships/slide" Target="slide5.xml"/><Relationship Id="rId9" Type="http://schemas.openxmlformats.org/officeDocument/2006/relationships/slide" Target="slide11.xml"/><Relationship Id="rId14" Type="http://schemas.openxmlformats.org/officeDocument/2006/relationships/slide" Target="slide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873500" cy="13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3300">
                <a:solidFill>
                  <a:srgbClr val="000000"/>
                </a:solidFill>
              </a:rPr>
              <a:t>Nowcasting of Satellite Images Using AI/ML Techniques</a:t>
            </a:r>
            <a:endParaRPr sz="2700"/>
          </a:p>
        </p:txBody>
      </p:sp>
      <p:sp>
        <p:nvSpPr>
          <p:cNvPr id="352" name="Google Shape;352;p37"/>
          <p:cNvSpPr txBox="1">
            <a:spLocks noGrp="1"/>
          </p:cNvSpPr>
          <p:nvPr>
            <p:ph type="subTitle" idx="1"/>
          </p:nvPr>
        </p:nvSpPr>
        <p:spPr>
          <a:xfrm>
            <a:off x="2938588" y="3396181"/>
            <a:ext cx="3657600" cy="663000"/>
          </a:xfrm>
          <a:prstGeom prst="rect">
            <a:avLst/>
          </a:prstGeom>
          <a:noFill/>
          <a:ln>
            <a:noFill/>
          </a:ln>
          <a:effectLst>
            <a:outerShdw dist="1905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2300" dirty="0">
                <a:solidFill>
                  <a:srgbClr val="000000"/>
                </a:solidFill>
                <a:latin typeface="Lato Black"/>
                <a:ea typeface="Lato Black"/>
                <a:cs typeface="Lato Black"/>
                <a:sym typeface="Lato Black"/>
              </a:rPr>
              <a:t>Team Name : Apollo6</a:t>
            </a:r>
            <a:endParaRPr sz="2300" dirty="0">
              <a:solidFill>
                <a:srgbClr val="000000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53" name="Google Shape;353;p37"/>
          <p:cNvSpPr txBox="1"/>
          <p:nvPr/>
        </p:nvSpPr>
        <p:spPr>
          <a:xfrm>
            <a:off x="783025" y="2851350"/>
            <a:ext cx="21804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 dirty="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Category </a:t>
            </a:r>
            <a:r>
              <a:rPr lang="en-GB" sz="1500" b="0" i="0" u="none" strike="noStrike" cap="none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GB" sz="1300" b="1" i="0" u="none" strike="noStrike" cap="none" dirty="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SOFTWARE</a:t>
            </a:r>
            <a:endParaRPr sz="1500" b="0" i="0" u="none" strike="noStrike" cap="none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3708988" y="2851350"/>
            <a:ext cx="21168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 dirty="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Domain </a:t>
            </a:r>
            <a:r>
              <a:rPr lang="en-GB" sz="1500" b="0" i="0" u="none" strike="noStrike" cap="none" dirty="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GB" sz="1300" b="1" i="0" u="none" strike="noStrike" cap="none" dirty="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Miscellaneous</a:t>
            </a:r>
            <a:endParaRPr sz="1500" b="0" i="0" u="none" strike="noStrike" cap="none" dirty="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7"/>
          <p:cNvSpPr txBox="1"/>
          <p:nvPr/>
        </p:nvSpPr>
        <p:spPr>
          <a:xfrm>
            <a:off x="6571350" y="2851350"/>
            <a:ext cx="20316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PS ID </a:t>
            </a:r>
            <a:r>
              <a:rPr lang="en-GB" sz="1500" b="0" i="0" u="none" strike="noStrike" cap="non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GB" sz="1300" b="1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NM</a:t>
            </a:r>
            <a:r>
              <a:rPr lang="en-GB" sz="1400" b="1" i="0" u="none" strike="noStrike" cap="none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374</a:t>
            </a:r>
            <a:endParaRPr sz="1400" b="0" i="0" u="none" strike="noStrike" cap="non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981821-B17D-4A44-B470-AF1D992777CE}"/>
              </a:ext>
            </a:extLst>
          </p:cNvPr>
          <p:cNvSpPr/>
          <p:nvPr/>
        </p:nvSpPr>
        <p:spPr>
          <a:xfrm>
            <a:off x="221456" y="100013"/>
            <a:ext cx="721519" cy="242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4FFFCF-C93E-47A8-B0F0-FFEF27DFDACC}"/>
              </a:ext>
            </a:extLst>
          </p:cNvPr>
          <p:cNvSpPr/>
          <p:nvPr/>
        </p:nvSpPr>
        <p:spPr>
          <a:xfrm>
            <a:off x="1300163" y="100013"/>
            <a:ext cx="1343025" cy="242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5F7CC8-C7D3-45F1-894F-BA39DAC5E88A}"/>
              </a:ext>
            </a:extLst>
          </p:cNvPr>
          <p:cNvSpPr/>
          <p:nvPr/>
        </p:nvSpPr>
        <p:spPr>
          <a:xfrm>
            <a:off x="7691437" y="100012"/>
            <a:ext cx="1343025" cy="2428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34548-EC78-4BBC-962D-59321A126C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7"/>
          <p:cNvSpPr txBox="1">
            <a:spLocks noGrp="1"/>
          </p:cNvSpPr>
          <p:nvPr>
            <p:ph type="title"/>
          </p:nvPr>
        </p:nvSpPr>
        <p:spPr>
          <a:xfrm>
            <a:off x="415525" y="188825"/>
            <a:ext cx="81903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 sz="2600" dirty="0"/>
              <a:t>Encoding forecasting structure</a:t>
            </a:r>
            <a:endParaRPr sz="2600" dirty="0"/>
          </a:p>
        </p:txBody>
      </p:sp>
      <p:sp>
        <p:nvSpPr>
          <p:cNvPr id="560" name="Google Shape;560;p47"/>
          <p:cNvSpPr txBox="1"/>
          <p:nvPr/>
        </p:nvSpPr>
        <p:spPr>
          <a:xfrm>
            <a:off x="5980500" y="729381"/>
            <a:ext cx="2834888" cy="4336398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03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-GB" sz="1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Nowcasted data contains </a:t>
            </a:r>
            <a:r>
              <a:rPr lang="en-GB" sz="14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Spatio</a:t>
            </a:r>
            <a:r>
              <a:rPr lang="en-GB" sz="1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- temporal patterns and ConvLSTM which internally contains convolution operations has showed better results with fewer parameters. </a:t>
            </a:r>
            <a:endParaRPr sz="800" dirty="0">
              <a:solidFill>
                <a:srgbClr val="FFFFFF"/>
              </a:solidFill>
            </a:endParaRPr>
          </a:p>
          <a:p>
            <a:pPr marL="215900" marR="0" lvl="0" indent="-203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-GB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GB" sz="1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 our problem is to nowcast, we will only combine encoding and forecasting module to predict future frame. </a:t>
            </a:r>
            <a:endParaRPr sz="800" dirty="0">
              <a:solidFill>
                <a:srgbClr val="FFFFFF"/>
              </a:solidFill>
            </a:endParaRPr>
          </a:p>
          <a:p>
            <a:pPr marL="215900" marR="0" lvl="0" indent="-203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-GB" sz="1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Encoding-Forecasting model will take 6 present images as input to predict 6 future images as output. </a:t>
            </a:r>
            <a:endParaRPr sz="800" dirty="0">
              <a:solidFill>
                <a:srgbClr val="FFFFFF"/>
              </a:solidFill>
            </a:endParaRPr>
          </a:p>
          <a:p>
            <a:pPr marL="215900" marR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-GB" sz="1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Mathematically it can be formulated as,</a:t>
            </a:r>
            <a:r>
              <a:rPr lang="en-GB" sz="800" dirty="0">
                <a:solidFill>
                  <a:srgbClr val="FFFFFF"/>
                </a:solidFill>
              </a:rPr>
              <a:t>   </a:t>
            </a:r>
          </a:p>
          <a:p>
            <a:pPr marL="12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</a:pPr>
            <a:r>
              <a:rPr lang="en-GB" sz="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       </a:t>
            </a:r>
            <a:r>
              <a:rPr lang="en-GB" sz="1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T[n-5 ,n]             T[n+ 1 ,n+ 6]</a:t>
            </a:r>
            <a:endParaRPr sz="800" dirty="0">
              <a:solidFill>
                <a:srgbClr val="FFFFFF"/>
              </a:solidFill>
            </a:endParaRPr>
          </a:p>
        </p:txBody>
      </p:sp>
      <p:sp>
        <p:nvSpPr>
          <p:cNvPr id="561" name="Google Shape;561;p47"/>
          <p:cNvSpPr/>
          <p:nvPr/>
        </p:nvSpPr>
        <p:spPr>
          <a:xfrm>
            <a:off x="7009857" y="4318419"/>
            <a:ext cx="278100" cy="9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/>
          </a:solidFill>
          <a:ln w="12700" cap="flat" cmpd="sng">
            <a:solidFill>
              <a:schemeClr val="bg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47"/>
          <p:cNvSpPr txBox="1">
            <a:spLocks noGrp="1"/>
          </p:cNvSpPr>
          <p:nvPr>
            <p:ph type="sldNum" idx="12"/>
          </p:nvPr>
        </p:nvSpPr>
        <p:spPr>
          <a:xfrm>
            <a:off x="7009857" y="48177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882BDF7-9C5B-49AD-92A6-64F14E993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68" y="721377"/>
            <a:ext cx="5400932" cy="43363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8"/>
          <p:cNvSpPr txBox="1">
            <a:spLocks noGrp="1"/>
          </p:cNvSpPr>
          <p:nvPr>
            <p:ph type="title"/>
          </p:nvPr>
        </p:nvSpPr>
        <p:spPr>
          <a:xfrm>
            <a:off x="616688" y="572525"/>
            <a:ext cx="7737666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dirty="0"/>
              <a:t>Training and Data details</a:t>
            </a:r>
            <a:endParaRPr dirty="0"/>
          </a:p>
        </p:txBody>
      </p:sp>
      <p:sp>
        <p:nvSpPr>
          <p:cNvPr id="568" name="Google Shape;568;p48"/>
          <p:cNvSpPr txBox="1">
            <a:spLocks noGrp="1"/>
          </p:cNvSpPr>
          <p:nvPr>
            <p:ph type="body" idx="1"/>
          </p:nvPr>
        </p:nvSpPr>
        <p:spPr>
          <a:xfrm>
            <a:off x="1074330" y="1254642"/>
            <a:ext cx="7842842" cy="3423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INSAT-3D and INSAT-3DR data was obtained in H5 format, 3</a:t>
            </a:r>
            <a:r>
              <a:rPr lang="en-GB" sz="1400" b="0" i="0" u="none" strike="noStrike" baseline="30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rd</a:t>
            </a:r>
            <a:r>
              <a:rPr lang="en-GB" sz="14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June 2020 to 5</a:t>
            </a:r>
            <a:r>
              <a:rPr lang="en-GB" sz="1400" b="0" i="0" u="none" strike="noStrike" baseline="30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GB" sz="14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June 2020 from MOSDAC site</a:t>
            </a:r>
            <a:endParaRPr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 images are used to train the model, resulting 94 training sequences and Validated on 30 images </a:t>
            </a:r>
            <a:endParaRPr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module of composite model consists of 2 layer of ConvLSTM having 16 filters and 3x3 kernel size </a:t>
            </a:r>
            <a:endParaRPr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Sequences are normalised in feature range of [0,1]</a:t>
            </a:r>
            <a:endParaRPr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Adam optimizer with learning rate of 10</a:t>
            </a:r>
            <a:r>
              <a:rPr lang="en-GB" sz="1400" b="0" i="0" u="none" strike="noStrike" baseline="30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-3 </a:t>
            </a:r>
            <a:r>
              <a:rPr lang="en-GB" sz="14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has been used for training process and Binary cross entropy was used for loss conversion</a:t>
            </a:r>
            <a:endParaRPr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b="0" i="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Forecaster module has been trained using “Teacher forcing” method</a:t>
            </a:r>
            <a:endParaRPr sz="1400" b="0" i="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8"/>
          <p:cNvSpPr/>
          <p:nvPr/>
        </p:nvSpPr>
        <p:spPr>
          <a:xfrm>
            <a:off x="547830" y="1376159"/>
            <a:ext cx="351000" cy="328800"/>
          </a:xfrm>
          <a:prstGeom prst="ellipse">
            <a:avLst/>
          </a:prstGeom>
          <a:solidFill>
            <a:srgbClr val="00BFA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8"/>
          <p:cNvSpPr/>
          <p:nvPr/>
        </p:nvSpPr>
        <p:spPr>
          <a:xfrm>
            <a:off x="547830" y="2002885"/>
            <a:ext cx="351000" cy="328800"/>
          </a:xfrm>
          <a:prstGeom prst="ellipse">
            <a:avLst/>
          </a:prstGeom>
          <a:solidFill>
            <a:srgbClr val="00BFA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8"/>
          <p:cNvSpPr/>
          <p:nvPr/>
        </p:nvSpPr>
        <p:spPr>
          <a:xfrm>
            <a:off x="548146" y="2518480"/>
            <a:ext cx="351000" cy="328800"/>
          </a:xfrm>
          <a:prstGeom prst="ellipse">
            <a:avLst/>
          </a:prstGeom>
          <a:solidFill>
            <a:srgbClr val="00BFA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8"/>
          <p:cNvSpPr/>
          <p:nvPr/>
        </p:nvSpPr>
        <p:spPr>
          <a:xfrm>
            <a:off x="547830" y="3034075"/>
            <a:ext cx="351000" cy="328800"/>
          </a:xfrm>
          <a:prstGeom prst="ellipse">
            <a:avLst/>
          </a:prstGeom>
          <a:solidFill>
            <a:srgbClr val="00BFA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48"/>
          <p:cNvSpPr/>
          <p:nvPr/>
        </p:nvSpPr>
        <p:spPr>
          <a:xfrm>
            <a:off x="547830" y="3549670"/>
            <a:ext cx="351000" cy="328800"/>
          </a:xfrm>
          <a:prstGeom prst="ellipse">
            <a:avLst/>
          </a:prstGeom>
          <a:solidFill>
            <a:srgbClr val="00BFA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48"/>
          <p:cNvSpPr/>
          <p:nvPr/>
        </p:nvSpPr>
        <p:spPr>
          <a:xfrm>
            <a:off x="547830" y="4181111"/>
            <a:ext cx="351000" cy="328800"/>
          </a:xfrm>
          <a:prstGeom prst="ellipse">
            <a:avLst/>
          </a:prstGeom>
          <a:solidFill>
            <a:srgbClr val="00BFA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864B75-5AED-422B-B2DD-CD4E99EF04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43521-E4E8-4134-AAA5-8EA778E2B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50" y="535925"/>
            <a:ext cx="7688700" cy="535200"/>
          </a:xfrm>
        </p:spPr>
        <p:txBody>
          <a:bodyPr/>
          <a:lstStyle/>
          <a:p>
            <a:r>
              <a:rPr lang="en-US" dirty="0"/>
              <a:t>Jury’s suggestion(Day 1 evaluation)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F13E6-A1A8-4E66-860D-D48AA8FDA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050" y="1553275"/>
            <a:ext cx="7688700" cy="2261100"/>
          </a:xfrm>
        </p:spPr>
        <p:txBody>
          <a:bodyPr/>
          <a:lstStyle/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validate on alternate data other than Testing so we chose 25</a:t>
            </a:r>
            <a:r>
              <a:rPr lang="en-US" sz="1600" b="1" baseline="30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July 2020 and 18</a:t>
            </a:r>
            <a:r>
              <a:rPr lang="en-US" sz="1600" b="1" baseline="30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May data</a:t>
            </a:r>
          </a:p>
          <a:p>
            <a:r>
              <a:rPr lang="en-IN" sz="1600" b="1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 error plots between Ground truth and prediction</a:t>
            </a:r>
          </a:p>
          <a:p>
            <a:endParaRPr lang="en-IN" sz="1600" b="1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BD196-A308-458F-9A7F-854A6826B6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sp>
        <p:nvSpPr>
          <p:cNvPr id="17" name="TextBox 16">
            <a:hlinkClick r:id="rId2" action="ppaction://hlinksldjump"/>
            <a:extLst>
              <a:ext uri="{FF2B5EF4-FFF2-40B4-BE49-F238E27FC236}">
                <a16:creationId xmlns:a16="http://schemas.microsoft.com/office/drawing/2014/main" id="{F3BAB695-5D07-4815-B141-7803B0984B20}"/>
              </a:ext>
            </a:extLst>
          </p:cNvPr>
          <p:cNvSpPr txBox="1"/>
          <p:nvPr/>
        </p:nvSpPr>
        <p:spPr>
          <a:xfrm>
            <a:off x="7184052" y="4792762"/>
            <a:ext cx="138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2043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9"/>
          <p:cNvSpPr txBox="1">
            <a:spLocks noGrp="1"/>
          </p:cNvSpPr>
          <p:nvPr>
            <p:ph type="ctrTitle"/>
          </p:nvPr>
        </p:nvSpPr>
        <p:spPr>
          <a:xfrm>
            <a:off x="1578250" y="292241"/>
            <a:ext cx="6582200" cy="346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2000" dirty="0"/>
              <a:t>Validation based on 6 performance metrics</a:t>
            </a:r>
            <a:endParaRPr sz="2000" dirty="0"/>
          </a:p>
        </p:txBody>
      </p:sp>
      <p:sp>
        <p:nvSpPr>
          <p:cNvPr id="584" name="Google Shape;584;p49"/>
          <p:cNvSpPr txBox="1"/>
          <p:nvPr/>
        </p:nvSpPr>
        <p:spPr>
          <a:xfrm>
            <a:off x="994500" y="670275"/>
            <a:ext cx="3447000" cy="93707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❏"/>
            </a:pP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Mean squared error (MSE)            </a:t>
            </a: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❏"/>
            </a:pP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Critical success index (CSI)</a:t>
            </a: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❏"/>
            </a:pP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False alarm rate (FAR)</a:t>
            </a: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49"/>
          <p:cNvSpPr txBox="1"/>
          <p:nvPr/>
        </p:nvSpPr>
        <p:spPr>
          <a:xfrm>
            <a:off x="4960906" y="643719"/>
            <a:ext cx="3188594" cy="93702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❏"/>
            </a:pP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Probability of detection (POD)</a:t>
            </a: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❏"/>
            </a:pP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Correlation</a:t>
            </a: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11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❏"/>
            </a:pP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sz="1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49"/>
          <p:cNvSpPr txBox="1"/>
          <p:nvPr/>
        </p:nvSpPr>
        <p:spPr>
          <a:xfrm>
            <a:off x="994500" y="1833126"/>
            <a:ext cx="606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The below table shows validation for INSAT 3D TIR channel on 25</a:t>
            </a:r>
            <a:r>
              <a:rPr lang="en-GB" b="1" baseline="30000" dirty="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th</a:t>
            </a:r>
            <a:r>
              <a:rPr lang="en-GB" b="1" dirty="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 July,2020</a:t>
            </a:r>
            <a:endParaRPr b="1" dirty="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37026DBC-DD9B-4229-A93B-53CE66DE9E3F}"/>
              </a:ext>
            </a:extLst>
          </p:cNvPr>
          <p:cNvSpPr txBox="1">
            <a:spLocks/>
          </p:cNvSpPr>
          <p:nvPr/>
        </p:nvSpPr>
        <p:spPr>
          <a:xfrm>
            <a:off x="8539100" y="4803825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-GB" smtClean="0"/>
              <a:pPr algn="r"/>
              <a:t>13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E334D-07A8-4A42-AB65-F4BCFFFBA2B7}"/>
              </a:ext>
            </a:extLst>
          </p:cNvPr>
          <p:cNvSpPr txBox="1"/>
          <p:nvPr/>
        </p:nvSpPr>
        <p:spPr>
          <a:xfrm>
            <a:off x="8381333" y="1368425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3" action="ppaction://hlinksldjump"/>
              </a:rPr>
              <a:t>Link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82772E-74C1-40DA-A1A0-F5B773FE29D4}"/>
              </a:ext>
            </a:extLst>
          </p:cNvPr>
          <p:cNvSpPr txBox="1"/>
          <p:nvPr/>
        </p:nvSpPr>
        <p:spPr>
          <a:xfrm>
            <a:off x="7187000" y="1853524"/>
            <a:ext cx="157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Threshold= 0.5</a:t>
            </a:r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21" name="Google Shape;579;p49">
            <a:extLst>
              <a:ext uri="{FF2B5EF4-FFF2-40B4-BE49-F238E27FC236}">
                <a16:creationId xmlns:a16="http://schemas.microsoft.com/office/drawing/2014/main" id="{7D48A8F2-6F6D-45D9-8AEB-F569004B8D3A}"/>
              </a:ext>
            </a:extLst>
          </p:cNvPr>
          <p:cNvSpPr/>
          <p:nvPr/>
        </p:nvSpPr>
        <p:spPr>
          <a:xfrm>
            <a:off x="1230500" y="2136850"/>
            <a:ext cx="7308600" cy="2667000"/>
          </a:xfrm>
          <a:prstGeom prst="snip2DiagRect">
            <a:avLst>
              <a:gd name="adj1" fmla="val 18257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2" name="Google Shape;581;p49">
            <a:extLst>
              <a:ext uri="{FF2B5EF4-FFF2-40B4-BE49-F238E27FC236}">
                <a16:creationId xmlns:a16="http://schemas.microsoft.com/office/drawing/2014/main" id="{2A7F98DE-A926-42D2-A2B1-39F918659B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5378900"/>
              </p:ext>
            </p:extLst>
          </p:nvPr>
        </p:nvGraphicFramePr>
        <p:xfrm>
          <a:off x="1230488" y="2136925"/>
          <a:ext cx="7243250" cy="2666900"/>
        </p:xfrm>
        <a:graphic>
          <a:graphicData uri="http://schemas.openxmlformats.org/drawingml/2006/table">
            <a:tbl>
              <a:tblPr>
                <a:noFill/>
                <a:tableStyleId>{F6BC88F7-671B-4C1C-9F6E-1CC0D9B95C89}</a:tableStyleId>
              </a:tblPr>
              <a:tblGrid>
                <a:gridCol w="103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4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4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4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4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68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chemeClr val="lt1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dirty="0">
                          <a:solidFill>
                            <a:schemeClr val="bg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MSE</a:t>
                      </a:r>
                      <a:endParaRPr sz="1300" b="1" dirty="0">
                        <a:solidFill>
                          <a:schemeClr val="bg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dirty="0">
                          <a:solidFill>
                            <a:schemeClr val="bg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CSI</a:t>
                      </a:r>
                      <a:endParaRPr sz="1300" b="1" dirty="0">
                        <a:solidFill>
                          <a:schemeClr val="bg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dirty="0">
                          <a:solidFill>
                            <a:schemeClr val="bg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FAR</a:t>
                      </a:r>
                      <a:endParaRPr sz="1300" b="1" dirty="0">
                        <a:solidFill>
                          <a:schemeClr val="bg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dirty="0">
                          <a:solidFill>
                            <a:schemeClr val="bg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POD</a:t>
                      </a:r>
                      <a:endParaRPr sz="1300" b="1" dirty="0">
                        <a:solidFill>
                          <a:schemeClr val="bg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dirty="0">
                          <a:solidFill>
                            <a:schemeClr val="bg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Accuracy</a:t>
                      </a:r>
                      <a:endParaRPr sz="1300" b="1" dirty="0">
                        <a:solidFill>
                          <a:schemeClr val="bg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b="1" dirty="0">
                          <a:solidFill>
                            <a:schemeClr val="bg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Correlation</a:t>
                      </a:r>
                      <a:endParaRPr sz="1300" b="1" dirty="0">
                        <a:solidFill>
                          <a:schemeClr val="bg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0" marR="90000" marT="90000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chemeClr val="bg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T(n+1)</a:t>
                      </a:r>
                      <a:endParaRPr sz="1200" b="1" dirty="0">
                        <a:solidFill>
                          <a:schemeClr val="bg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0.009601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0.715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0.240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0.932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0.889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rgbClr val="FFFF00"/>
                          </a:solidFill>
                          <a:latin typeface="Roboto Condensed Light" panose="020B0604020202020204"/>
                        </a:rPr>
                        <a:t>0.936</a:t>
                      </a:r>
                      <a:endParaRPr sz="1200" b="1" dirty="0">
                        <a:solidFill>
                          <a:srgbClr val="FFFF00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chemeClr val="bg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T(n+2)</a:t>
                      </a:r>
                      <a:endParaRPr sz="1200" b="1" dirty="0">
                        <a:solidFill>
                          <a:schemeClr val="bg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0.015036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0.650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0.317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0.937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0.844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rgbClr val="FFFF00"/>
                          </a:solidFill>
                          <a:latin typeface="Roboto Condensed Light" panose="020B0604020202020204"/>
                        </a:rPr>
                        <a:t>0.907</a:t>
                      </a:r>
                      <a:endParaRPr sz="1200" b="1" dirty="0">
                        <a:solidFill>
                          <a:srgbClr val="FFFF00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chemeClr val="bg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T(n+3)</a:t>
                      </a:r>
                      <a:endParaRPr sz="1200" b="1" dirty="0">
                        <a:solidFill>
                          <a:schemeClr val="bg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0.023130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0.547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0.440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0.962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0.748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rgbClr val="FFFF00"/>
                          </a:solidFill>
                          <a:latin typeface="Roboto Condensed Light" panose="020B0604020202020204"/>
                        </a:rPr>
                        <a:t>0.876</a:t>
                      </a:r>
                      <a:endParaRPr sz="1200" b="1" dirty="0">
                        <a:solidFill>
                          <a:srgbClr val="FFFF00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chemeClr val="bg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T(n+4)</a:t>
                      </a:r>
                      <a:endParaRPr sz="1200" b="1" dirty="0">
                        <a:solidFill>
                          <a:schemeClr val="bg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0.016311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0.604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0.348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0.896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0.820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rgbClr val="FFFF00"/>
                          </a:solidFill>
                          <a:latin typeface="Roboto Condensed Light" panose="020B0604020202020204"/>
                        </a:rPr>
                        <a:t>0.851</a:t>
                      </a:r>
                      <a:endParaRPr sz="1200" b="1" dirty="0">
                        <a:solidFill>
                          <a:srgbClr val="FFFF00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chemeClr val="bg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T(n+5)</a:t>
                      </a:r>
                      <a:endParaRPr sz="1200" b="1" dirty="0">
                        <a:solidFill>
                          <a:schemeClr val="bg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0.022832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0.554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0.413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0.915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0.771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rgbClr val="FFFF00"/>
                          </a:solidFill>
                          <a:latin typeface="Roboto Condensed Light" panose="020B0604020202020204"/>
                        </a:rPr>
                        <a:t>0.824</a:t>
                      </a:r>
                      <a:endParaRPr sz="1200" b="1" dirty="0">
                        <a:solidFill>
                          <a:srgbClr val="FFFF00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chemeClr val="bg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T(n+6)</a:t>
                      </a:r>
                      <a:endParaRPr sz="1200" b="1" dirty="0">
                        <a:solidFill>
                          <a:schemeClr val="bg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0.024848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0.541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0.417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0.895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dirty="0">
                          <a:solidFill>
                            <a:schemeClr val="bg1"/>
                          </a:solidFill>
                          <a:latin typeface="Roboto Condensed Light" panose="020B0604020202020204"/>
                        </a:rPr>
                        <a:t>0.765</a:t>
                      </a:r>
                      <a:endParaRPr sz="1200" b="1" dirty="0">
                        <a:solidFill>
                          <a:schemeClr val="bg1"/>
                        </a:solidFill>
                        <a:latin typeface="Roboto Condensed Light" panose="020B0604020202020204"/>
                        <a:ea typeface="Roboto Condensed Light" panose="020B0604020202020204" charset="0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 i="0" u="none" strike="noStrike" cap="none" dirty="0">
                          <a:solidFill>
                            <a:srgbClr val="FFFF00"/>
                          </a:solidFill>
                          <a:effectLst/>
                          <a:latin typeface="Roboto Condensed Light" panose="020B0604020202020204"/>
                          <a:ea typeface="Arial"/>
                          <a:cs typeface="Arial"/>
                          <a:sym typeface="Arial"/>
                        </a:rPr>
                        <a:t>0.797</a:t>
                      </a:r>
                      <a:endParaRPr sz="1200" b="1" dirty="0">
                        <a:solidFill>
                          <a:srgbClr val="FFFF00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3" name="Google Shape;582;p49">
            <a:extLst>
              <a:ext uri="{FF2B5EF4-FFF2-40B4-BE49-F238E27FC236}">
                <a16:creationId xmlns:a16="http://schemas.microsoft.com/office/drawing/2014/main" id="{5ABAE501-E386-4405-9E09-CE59E4A936B2}"/>
              </a:ext>
            </a:extLst>
          </p:cNvPr>
          <p:cNvCxnSpPr/>
          <p:nvPr/>
        </p:nvCxnSpPr>
        <p:spPr>
          <a:xfrm rot="10800000">
            <a:off x="175688" y="2966312"/>
            <a:ext cx="105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583;p49">
            <a:extLst>
              <a:ext uri="{FF2B5EF4-FFF2-40B4-BE49-F238E27FC236}">
                <a16:creationId xmlns:a16="http://schemas.microsoft.com/office/drawing/2014/main" id="{12072D88-7C1D-42EC-B4D3-81AE747EB55C}"/>
              </a:ext>
            </a:extLst>
          </p:cNvPr>
          <p:cNvCxnSpPr/>
          <p:nvPr/>
        </p:nvCxnSpPr>
        <p:spPr>
          <a:xfrm>
            <a:off x="1245700" y="2973725"/>
            <a:ext cx="7132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587;p49">
            <a:extLst>
              <a:ext uri="{FF2B5EF4-FFF2-40B4-BE49-F238E27FC236}">
                <a16:creationId xmlns:a16="http://schemas.microsoft.com/office/drawing/2014/main" id="{A7E27BC1-6699-444F-BDC3-B1A7D433BE97}"/>
              </a:ext>
            </a:extLst>
          </p:cNvPr>
          <p:cNvCxnSpPr/>
          <p:nvPr/>
        </p:nvCxnSpPr>
        <p:spPr>
          <a:xfrm>
            <a:off x="1245700" y="3340900"/>
            <a:ext cx="7112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588;p49">
            <a:extLst>
              <a:ext uri="{FF2B5EF4-FFF2-40B4-BE49-F238E27FC236}">
                <a16:creationId xmlns:a16="http://schemas.microsoft.com/office/drawing/2014/main" id="{71A2E1E2-3F11-42E4-8C1B-762AC9019351}"/>
              </a:ext>
            </a:extLst>
          </p:cNvPr>
          <p:cNvCxnSpPr/>
          <p:nvPr/>
        </p:nvCxnSpPr>
        <p:spPr>
          <a:xfrm>
            <a:off x="1230488" y="3706625"/>
            <a:ext cx="7127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589;p49">
            <a:extLst>
              <a:ext uri="{FF2B5EF4-FFF2-40B4-BE49-F238E27FC236}">
                <a16:creationId xmlns:a16="http://schemas.microsoft.com/office/drawing/2014/main" id="{1A40EA10-28AE-4265-A3BA-EC298726D8D4}"/>
              </a:ext>
            </a:extLst>
          </p:cNvPr>
          <p:cNvCxnSpPr/>
          <p:nvPr/>
        </p:nvCxnSpPr>
        <p:spPr>
          <a:xfrm>
            <a:off x="1245700" y="4072375"/>
            <a:ext cx="7102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590;p49">
            <a:extLst>
              <a:ext uri="{FF2B5EF4-FFF2-40B4-BE49-F238E27FC236}">
                <a16:creationId xmlns:a16="http://schemas.microsoft.com/office/drawing/2014/main" id="{9DB29C10-D823-4FFF-A8AF-A149EF171411}"/>
              </a:ext>
            </a:extLst>
          </p:cNvPr>
          <p:cNvCxnSpPr/>
          <p:nvPr/>
        </p:nvCxnSpPr>
        <p:spPr>
          <a:xfrm>
            <a:off x="1265775" y="4440275"/>
            <a:ext cx="691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Google Shape;591;p49">
            <a:extLst>
              <a:ext uri="{FF2B5EF4-FFF2-40B4-BE49-F238E27FC236}">
                <a16:creationId xmlns:a16="http://schemas.microsoft.com/office/drawing/2014/main" id="{C9AEAF11-2772-419C-ACDC-162C805140D5}"/>
              </a:ext>
            </a:extLst>
          </p:cNvPr>
          <p:cNvCxnSpPr/>
          <p:nvPr/>
        </p:nvCxnSpPr>
        <p:spPr>
          <a:xfrm rot="10800000">
            <a:off x="180850" y="3340875"/>
            <a:ext cx="105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592;p49">
            <a:extLst>
              <a:ext uri="{FF2B5EF4-FFF2-40B4-BE49-F238E27FC236}">
                <a16:creationId xmlns:a16="http://schemas.microsoft.com/office/drawing/2014/main" id="{37C48024-E0BC-4F75-AB6D-A37938DE52BE}"/>
              </a:ext>
            </a:extLst>
          </p:cNvPr>
          <p:cNvCxnSpPr/>
          <p:nvPr/>
        </p:nvCxnSpPr>
        <p:spPr>
          <a:xfrm rot="10800000">
            <a:off x="180850" y="3706625"/>
            <a:ext cx="105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593;p49">
            <a:extLst>
              <a:ext uri="{FF2B5EF4-FFF2-40B4-BE49-F238E27FC236}">
                <a16:creationId xmlns:a16="http://schemas.microsoft.com/office/drawing/2014/main" id="{677DD966-F8DF-4247-9351-78A98A704A2F}"/>
              </a:ext>
            </a:extLst>
          </p:cNvPr>
          <p:cNvCxnSpPr/>
          <p:nvPr/>
        </p:nvCxnSpPr>
        <p:spPr>
          <a:xfrm rot="10800000">
            <a:off x="180850" y="4072375"/>
            <a:ext cx="105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594;p49">
            <a:extLst>
              <a:ext uri="{FF2B5EF4-FFF2-40B4-BE49-F238E27FC236}">
                <a16:creationId xmlns:a16="http://schemas.microsoft.com/office/drawing/2014/main" id="{4D54EF6E-C020-45E0-A88D-C8FF47435711}"/>
              </a:ext>
            </a:extLst>
          </p:cNvPr>
          <p:cNvCxnSpPr/>
          <p:nvPr/>
        </p:nvCxnSpPr>
        <p:spPr>
          <a:xfrm rot="10800000">
            <a:off x="180850" y="4438100"/>
            <a:ext cx="1054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580;p49">
            <a:extLst>
              <a:ext uri="{FF2B5EF4-FFF2-40B4-BE49-F238E27FC236}">
                <a16:creationId xmlns:a16="http://schemas.microsoft.com/office/drawing/2014/main" id="{30C74281-986C-4B03-8AD0-1911E90EF7D1}"/>
              </a:ext>
            </a:extLst>
          </p:cNvPr>
          <p:cNvSpPr txBox="1">
            <a:spLocks/>
          </p:cNvSpPr>
          <p:nvPr/>
        </p:nvSpPr>
        <p:spPr>
          <a:xfrm>
            <a:off x="-292300" y="-122610"/>
            <a:ext cx="3741100" cy="34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Calibri"/>
              <a:buNone/>
            </a:pPr>
            <a:r>
              <a:rPr lang="en-GB" sz="2000" dirty="0">
                <a:solidFill>
                  <a:srgbClr val="FF0000"/>
                </a:solidFill>
              </a:rPr>
              <a:t>Solution to 1</a:t>
            </a:r>
            <a:r>
              <a:rPr lang="en-GB" sz="2000" baseline="30000" dirty="0">
                <a:solidFill>
                  <a:srgbClr val="FF0000"/>
                </a:solidFill>
              </a:rPr>
              <a:t>st</a:t>
            </a:r>
            <a:r>
              <a:rPr lang="en-GB" sz="2000" dirty="0">
                <a:solidFill>
                  <a:srgbClr val="FF0000"/>
                </a:solidFill>
              </a:rPr>
              <a:t> suggestion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284456-D0CE-4895-8ADD-091D8CDCC55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2805" y="4649838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 dirty="0"/>
          </a:p>
        </p:txBody>
      </p:sp>
      <p:pic>
        <p:nvPicPr>
          <p:cNvPr id="4" name="Picture 3" descr="A picture containing photo, monitor, large, airplane&#10;&#10;Description automatically generated">
            <a:extLst>
              <a:ext uri="{FF2B5EF4-FFF2-40B4-BE49-F238E27FC236}">
                <a16:creationId xmlns:a16="http://schemas.microsoft.com/office/drawing/2014/main" id="{BE0E3AE5-F065-4597-AA41-C51310667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244" y="1346932"/>
            <a:ext cx="2821781" cy="2510693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D4996EA-97DC-4C5E-8BDF-18D18DE7B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962" y="1285875"/>
            <a:ext cx="2821781" cy="2571750"/>
          </a:xfrm>
          <a:prstGeom prst="rect">
            <a:avLst/>
          </a:prstGeom>
        </p:spPr>
      </p:pic>
      <p:pic>
        <p:nvPicPr>
          <p:cNvPr id="8" name="Picture 7" descr="A picture containing photo, window, sitting, large&#10;&#10;Description automatically generated">
            <a:extLst>
              <a:ext uri="{FF2B5EF4-FFF2-40B4-BE49-F238E27FC236}">
                <a16:creationId xmlns:a16="http://schemas.microsoft.com/office/drawing/2014/main" id="{95F30470-9775-49CC-AE82-6FE7DF0B9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26" y="1346932"/>
            <a:ext cx="2821781" cy="25115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22330B-A78F-4464-A458-119AC89AEAC1}"/>
              </a:ext>
            </a:extLst>
          </p:cNvPr>
          <p:cNvSpPr txBox="1"/>
          <p:nvPr/>
        </p:nvSpPr>
        <p:spPr>
          <a:xfrm>
            <a:off x="316173" y="4000500"/>
            <a:ext cx="1778793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Label data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AEB955-F5B3-426E-BEC1-70E229F07FC4}"/>
              </a:ext>
            </a:extLst>
          </p:cNvPr>
          <p:cNvSpPr txBox="1"/>
          <p:nvPr/>
        </p:nvSpPr>
        <p:spPr>
          <a:xfrm>
            <a:off x="3433230" y="4000499"/>
            <a:ext cx="1778793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Prediction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EDE3B4-E99F-4A60-96A6-8F44253209CA}"/>
              </a:ext>
            </a:extLst>
          </p:cNvPr>
          <p:cNvSpPr txBox="1"/>
          <p:nvPr/>
        </p:nvSpPr>
        <p:spPr>
          <a:xfrm>
            <a:off x="6271680" y="4004367"/>
            <a:ext cx="1778793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Error plot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7B2AC3-27ED-4972-8D6F-06F26E530296}"/>
              </a:ext>
            </a:extLst>
          </p:cNvPr>
          <p:cNvSpPr txBox="1"/>
          <p:nvPr/>
        </p:nvSpPr>
        <p:spPr>
          <a:xfrm>
            <a:off x="316173" y="750771"/>
            <a:ext cx="8351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Error calculation between Prediction and Label(Ground Truth)</a:t>
            </a:r>
            <a:endParaRPr lang="en-IN" sz="2000" dirty="0"/>
          </a:p>
        </p:txBody>
      </p:sp>
      <p:sp>
        <p:nvSpPr>
          <p:cNvPr id="13" name="Google Shape;580;p49">
            <a:extLst>
              <a:ext uri="{FF2B5EF4-FFF2-40B4-BE49-F238E27FC236}">
                <a16:creationId xmlns:a16="http://schemas.microsoft.com/office/drawing/2014/main" id="{B3E60ADE-7AA9-40D8-ACD2-0496CC61F30F}"/>
              </a:ext>
            </a:extLst>
          </p:cNvPr>
          <p:cNvSpPr txBox="1">
            <a:spLocks/>
          </p:cNvSpPr>
          <p:nvPr/>
        </p:nvSpPr>
        <p:spPr>
          <a:xfrm>
            <a:off x="-191500" y="0"/>
            <a:ext cx="3741100" cy="34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Calibri"/>
              <a:buNone/>
            </a:pPr>
            <a:r>
              <a:rPr lang="en-GB" sz="2000" dirty="0">
                <a:solidFill>
                  <a:srgbClr val="FF0000"/>
                </a:solidFill>
              </a:rPr>
              <a:t>Solution to 2</a:t>
            </a:r>
            <a:r>
              <a:rPr lang="en-GB" sz="2000" baseline="30000" dirty="0">
                <a:solidFill>
                  <a:srgbClr val="FF0000"/>
                </a:solidFill>
              </a:rPr>
              <a:t>nd</a:t>
            </a:r>
            <a:r>
              <a:rPr lang="en-GB" sz="2000" dirty="0">
                <a:solidFill>
                  <a:srgbClr val="FF0000"/>
                </a:solidFill>
              </a:rPr>
              <a:t> suggestion</a:t>
            </a:r>
          </a:p>
        </p:txBody>
      </p:sp>
    </p:spTree>
    <p:extLst>
      <p:ext uri="{BB962C8B-B14F-4D97-AF65-F5344CB8AC3E}">
        <p14:creationId xmlns:p14="http://schemas.microsoft.com/office/powerpoint/2010/main" val="3597252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52" descr="A picture containing green, building, grass, fiel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0427" y="794791"/>
            <a:ext cx="6192344" cy="3854252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2"/>
          <p:cNvSpPr txBox="1"/>
          <p:nvPr/>
        </p:nvSpPr>
        <p:spPr>
          <a:xfrm>
            <a:off x="2259754" y="568854"/>
            <a:ext cx="6143018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Prediction examples for INSAT-3D  TIR1 data</a:t>
            </a:r>
            <a:endParaRPr sz="1400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52"/>
          <p:cNvGrpSpPr/>
          <p:nvPr/>
        </p:nvGrpSpPr>
        <p:grpSpPr>
          <a:xfrm>
            <a:off x="326024" y="957843"/>
            <a:ext cx="1821465" cy="3417662"/>
            <a:chOff x="455722" y="1119377"/>
            <a:chExt cx="2428620" cy="4556882"/>
          </a:xfrm>
        </p:grpSpPr>
        <p:sp>
          <p:nvSpPr>
            <p:cNvPr id="626" name="Google Shape;626;p52"/>
            <p:cNvSpPr txBox="1"/>
            <p:nvPr/>
          </p:nvSpPr>
          <p:spPr>
            <a:xfrm>
              <a:off x="455722" y="1119377"/>
              <a:ext cx="1869600" cy="646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bg2"/>
                  </a:solidFill>
                  <a:latin typeface="Calibri"/>
                  <a:ea typeface="Calibri"/>
                  <a:cs typeface="Calibri"/>
                  <a:sym typeface="Calibri"/>
                </a:rPr>
                <a:t>Input Sequence</a:t>
              </a:r>
              <a:endParaRPr sz="1100" dirty="0">
                <a:solidFill>
                  <a:schemeClr val="bg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bg2"/>
                  </a:solidFill>
                  <a:latin typeface="Calibri"/>
                  <a:ea typeface="Calibri"/>
                  <a:cs typeface="Calibri"/>
                  <a:sym typeface="Calibri"/>
                </a:rPr>
                <a:t>T[n-5 ,n]</a:t>
              </a:r>
              <a:endParaRPr sz="1100" dirty="0">
                <a:solidFill>
                  <a:schemeClr val="bg2"/>
                </a:solidFill>
              </a:endParaRPr>
            </a:p>
          </p:txBody>
        </p:sp>
        <p:sp>
          <p:nvSpPr>
            <p:cNvPr id="627" name="Google Shape;627;p52"/>
            <p:cNvSpPr txBox="1"/>
            <p:nvPr/>
          </p:nvSpPr>
          <p:spPr>
            <a:xfrm>
              <a:off x="455722" y="2450821"/>
              <a:ext cx="1869600" cy="646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bg2"/>
                  </a:solidFill>
                  <a:latin typeface="Calibri"/>
                  <a:ea typeface="Calibri"/>
                  <a:cs typeface="Calibri"/>
                  <a:sym typeface="Calibri"/>
                </a:rPr>
                <a:t>Decoder Output</a:t>
              </a:r>
              <a:endParaRPr sz="1100">
                <a:solidFill>
                  <a:schemeClr val="bg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bg2"/>
                  </a:solidFill>
                  <a:latin typeface="Calibri"/>
                  <a:ea typeface="Calibri"/>
                  <a:cs typeface="Calibri"/>
                  <a:sym typeface="Calibri"/>
                </a:rPr>
                <a:t>T[n-5 ,n]</a:t>
              </a:r>
              <a:endParaRPr sz="1100">
                <a:solidFill>
                  <a:schemeClr val="bg2"/>
                </a:solidFill>
              </a:endParaRPr>
            </a:p>
          </p:txBody>
        </p:sp>
        <p:sp>
          <p:nvSpPr>
            <p:cNvPr id="628" name="Google Shape;628;p52"/>
            <p:cNvSpPr txBox="1"/>
            <p:nvPr/>
          </p:nvSpPr>
          <p:spPr>
            <a:xfrm>
              <a:off x="456460" y="3717357"/>
              <a:ext cx="1869600" cy="646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bg2"/>
                  </a:solidFill>
                  <a:latin typeface="Calibri"/>
                  <a:ea typeface="Calibri"/>
                  <a:cs typeface="Calibri"/>
                  <a:sym typeface="Calibri"/>
                </a:rPr>
                <a:t>Output Sequence</a:t>
              </a:r>
              <a:endParaRPr sz="1100">
                <a:solidFill>
                  <a:schemeClr val="bg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bg2"/>
                  </a:solidFill>
                  <a:latin typeface="Calibri"/>
                  <a:ea typeface="Calibri"/>
                  <a:cs typeface="Calibri"/>
                  <a:sym typeface="Calibri"/>
                </a:rPr>
                <a:t>T[n+ 1 ,n+ 6]</a:t>
              </a:r>
              <a:endParaRPr sz="1100">
                <a:solidFill>
                  <a:schemeClr val="bg2"/>
                </a:solidFill>
              </a:endParaRPr>
            </a:p>
          </p:txBody>
        </p:sp>
        <p:sp>
          <p:nvSpPr>
            <p:cNvPr id="629" name="Google Shape;629;p52"/>
            <p:cNvSpPr txBox="1"/>
            <p:nvPr/>
          </p:nvSpPr>
          <p:spPr>
            <a:xfrm>
              <a:off x="456460" y="5030059"/>
              <a:ext cx="1869600" cy="646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bg2"/>
                  </a:solidFill>
                  <a:latin typeface="Calibri"/>
                  <a:ea typeface="Calibri"/>
                  <a:cs typeface="Calibri"/>
                  <a:sym typeface="Calibri"/>
                </a:rPr>
                <a:t>Predicted Frames</a:t>
              </a:r>
              <a:endParaRPr sz="1100">
                <a:solidFill>
                  <a:schemeClr val="bg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bg2"/>
                  </a:solidFill>
                  <a:latin typeface="Calibri"/>
                  <a:ea typeface="Calibri"/>
                  <a:cs typeface="Calibri"/>
                  <a:sym typeface="Calibri"/>
                </a:rPr>
                <a:t>T[n+ 1 ,n+ 6]</a:t>
              </a:r>
              <a:endParaRPr sz="1100">
                <a:solidFill>
                  <a:schemeClr val="bg2"/>
                </a:solidFill>
              </a:endParaRPr>
            </a:p>
          </p:txBody>
        </p:sp>
        <p:cxnSp>
          <p:nvCxnSpPr>
            <p:cNvPr id="630" name="Google Shape;630;p52"/>
            <p:cNvCxnSpPr/>
            <p:nvPr/>
          </p:nvCxnSpPr>
          <p:spPr>
            <a:xfrm>
              <a:off x="2441542" y="1442543"/>
              <a:ext cx="44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31" name="Google Shape;631;p52"/>
            <p:cNvCxnSpPr/>
            <p:nvPr/>
          </p:nvCxnSpPr>
          <p:spPr>
            <a:xfrm>
              <a:off x="2439772" y="2784007"/>
              <a:ext cx="44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32" name="Google Shape;632;p52"/>
            <p:cNvCxnSpPr/>
            <p:nvPr/>
          </p:nvCxnSpPr>
          <p:spPr>
            <a:xfrm>
              <a:off x="2439772" y="4019203"/>
              <a:ext cx="44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33" name="Google Shape;633;p52"/>
            <p:cNvCxnSpPr/>
            <p:nvPr/>
          </p:nvCxnSpPr>
          <p:spPr>
            <a:xfrm>
              <a:off x="2439772" y="5383207"/>
              <a:ext cx="44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637" name="Google Shape;637;p52"/>
          <p:cNvSpPr txBox="1"/>
          <p:nvPr/>
        </p:nvSpPr>
        <p:spPr>
          <a:xfrm>
            <a:off x="2412375" y="4793623"/>
            <a:ext cx="814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24CE71-BA0A-46BE-A4DF-3CD1FB749A13}"/>
              </a:ext>
            </a:extLst>
          </p:cNvPr>
          <p:cNvGrpSpPr/>
          <p:nvPr/>
        </p:nvGrpSpPr>
        <p:grpSpPr>
          <a:xfrm>
            <a:off x="2259754" y="4468835"/>
            <a:ext cx="5964748" cy="674665"/>
            <a:chOff x="2209354" y="4373862"/>
            <a:chExt cx="5964748" cy="674665"/>
          </a:xfrm>
        </p:grpSpPr>
        <p:cxnSp>
          <p:nvCxnSpPr>
            <p:cNvPr id="620" name="Google Shape;620;p52"/>
            <p:cNvCxnSpPr>
              <a:cxnSpLocks/>
            </p:cNvCxnSpPr>
            <p:nvPr/>
          </p:nvCxnSpPr>
          <p:spPr>
            <a:xfrm flipH="1" flipV="1">
              <a:off x="3822699" y="4488357"/>
              <a:ext cx="291235" cy="388028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621" name="Google Shape;621;p52"/>
            <p:cNvCxnSpPr>
              <a:cxnSpLocks/>
            </p:cNvCxnSpPr>
            <p:nvPr/>
          </p:nvCxnSpPr>
          <p:spPr>
            <a:xfrm flipV="1">
              <a:off x="4121212" y="4523393"/>
              <a:ext cx="205905" cy="352992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34" name="Google Shape;634;p52"/>
            <p:cNvSpPr txBox="1"/>
            <p:nvPr/>
          </p:nvSpPr>
          <p:spPr>
            <a:xfrm>
              <a:off x="4208344" y="4759927"/>
              <a:ext cx="9738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bg2"/>
                  </a:solidFill>
                  <a:latin typeface="Calibri"/>
                  <a:ea typeface="Calibri"/>
                  <a:cs typeface="Calibri"/>
                  <a:sym typeface="Calibri"/>
                </a:rPr>
                <a:t>t = 30 mins</a:t>
              </a:r>
              <a:endParaRPr sz="14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52"/>
            <p:cNvSpPr/>
            <p:nvPr/>
          </p:nvSpPr>
          <p:spPr>
            <a:xfrm>
              <a:off x="4150964" y="4826377"/>
              <a:ext cx="146400" cy="1557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bg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52"/>
            <p:cNvSpPr txBox="1"/>
            <p:nvPr/>
          </p:nvSpPr>
          <p:spPr>
            <a:xfrm>
              <a:off x="2209354" y="4417271"/>
              <a:ext cx="6621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T+30</a:t>
              </a:r>
              <a:endParaRPr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0" name="Google Shape;640;p52"/>
            <p:cNvSpPr txBox="1"/>
            <p:nvPr/>
          </p:nvSpPr>
          <p:spPr>
            <a:xfrm>
              <a:off x="3209300" y="4407848"/>
              <a:ext cx="6621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T+60</a:t>
              </a:r>
              <a:endParaRPr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1" name="Google Shape;641;p52"/>
            <p:cNvSpPr txBox="1"/>
            <p:nvPr/>
          </p:nvSpPr>
          <p:spPr>
            <a:xfrm>
              <a:off x="4334395" y="4417856"/>
              <a:ext cx="6621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T+90</a:t>
              </a:r>
              <a:endParaRPr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2" name="Google Shape;642;p52"/>
            <p:cNvSpPr txBox="1"/>
            <p:nvPr/>
          </p:nvSpPr>
          <p:spPr>
            <a:xfrm>
              <a:off x="5295746" y="4386282"/>
              <a:ext cx="7146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T+120</a:t>
              </a:r>
              <a:endParaRPr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3" name="Google Shape;643;p52"/>
            <p:cNvSpPr txBox="1"/>
            <p:nvPr/>
          </p:nvSpPr>
          <p:spPr>
            <a:xfrm>
              <a:off x="6348674" y="4386282"/>
              <a:ext cx="7146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T+150</a:t>
              </a:r>
              <a:endParaRPr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44" name="Google Shape;644;p52"/>
            <p:cNvSpPr txBox="1"/>
            <p:nvPr/>
          </p:nvSpPr>
          <p:spPr>
            <a:xfrm>
              <a:off x="7401602" y="4373862"/>
              <a:ext cx="7725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T+180</a:t>
              </a:r>
              <a:endParaRPr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645" name="Google Shape;645;p52"/>
          <p:cNvSpPr txBox="1">
            <a:spLocks noGrp="1"/>
          </p:cNvSpPr>
          <p:nvPr>
            <p:ph type="title"/>
          </p:nvPr>
        </p:nvSpPr>
        <p:spPr>
          <a:xfrm>
            <a:off x="326024" y="-41001"/>
            <a:ext cx="9293176" cy="382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600" dirty="0"/>
              <a:t>Results on interpolated full frame images(400 X 400)</a:t>
            </a:r>
            <a:endParaRPr sz="2600" dirty="0"/>
          </a:p>
        </p:txBody>
      </p:sp>
      <p:sp>
        <p:nvSpPr>
          <p:cNvPr id="28" name="Google Shape;654;p53">
            <a:extLst>
              <a:ext uri="{FF2B5EF4-FFF2-40B4-BE49-F238E27FC236}">
                <a16:creationId xmlns:a16="http://schemas.microsoft.com/office/drawing/2014/main" id="{53159BE7-50D2-435C-BD45-8678B02304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21881" y="482557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43521-E4E8-4134-AAA5-8EA778E2B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50" y="535925"/>
            <a:ext cx="7688700" cy="535200"/>
          </a:xfrm>
        </p:spPr>
        <p:txBody>
          <a:bodyPr/>
          <a:lstStyle/>
          <a:p>
            <a:r>
              <a:rPr lang="en-US" dirty="0"/>
              <a:t>Jury’s suggestion(Day 2 evaluation)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F13E6-A1A8-4E66-860D-D48AA8FDA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050" y="1553275"/>
            <a:ext cx="7688700" cy="2261100"/>
          </a:xfrm>
        </p:spPr>
        <p:txBody>
          <a:bodyPr/>
          <a:lstStyle/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 Auto-correlation for input data</a:t>
            </a:r>
          </a:p>
          <a:p>
            <a:r>
              <a:rPr lang="en-IN" sz="1600" b="1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Renormalize the data</a:t>
            </a:r>
          </a:p>
          <a:p>
            <a:r>
              <a:rPr lang="en-US" sz="1600" b="1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tackle the challenge with VIS channel data, suggestion for training only on daytime data was proposed</a:t>
            </a:r>
            <a:r>
              <a:rPr lang="en-US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N" sz="1600" b="1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600" b="1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BD196-A308-458F-9A7F-854A6826B6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sp>
        <p:nvSpPr>
          <p:cNvPr id="5" name="TextBox 4">
            <a:hlinkClick r:id="rId2" action="ppaction://hlinksldjump"/>
            <a:extLst>
              <a:ext uri="{FF2B5EF4-FFF2-40B4-BE49-F238E27FC236}">
                <a16:creationId xmlns:a16="http://schemas.microsoft.com/office/drawing/2014/main" id="{51CB86E4-D85C-496E-A9F4-ED6726A8BFFF}"/>
              </a:ext>
            </a:extLst>
          </p:cNvPr>
          <p:cNvSpPr txBox="1"/>
          <p:nvPr/>
        </p:nvSpPr>
        <p:spPr>
          <a:xfrm>
            <a:off x="7364052" y="4835723"/>
            <a:ext cx="138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8502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613C5-C038-4556-A15B-6272FF88F9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64EB8E-A5CB-4882-938F-2208C2F38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0362"/>
            <a:ext cx="4464000" cy="3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E25C7A-7552-4143-9750-CDB9CF034B68}"/>
              </a:ext>
            </a:extLst>
          </p:cNvPr>
          <p:cNvSpPr txBox="1"/>
          <p:nvPr/>
        </p:nvSpPr>
        <p:spPr>
          <a:xfrm>
            <a:off x="3873600" y="464119"/>
            <a:ext cx="7679532" cy="31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Auto-correlation</a:t>
            </a:r>
            <a:endParaRPr lang="en-IN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3DE9E51-890B-42C2-AEE7-6F5A48D08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0" y="870277"/>
            <a:ext cx="4464000" cy="344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E814F7-8D57-443C-878C-F58236A4097F}"/>
              </a:ext>
            </a:extLst>
          </p:cNvPr>
          <p:cNvSpPr txBox="1"/>
          <p:nvPr/>
        </p:nvSpPr>
        <p:spPr>
          <a:xfrm>
            <a:off x="921600" y="4399200"/>
            <a:ext cx="2952000" cy="31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TIR Data Auto correlation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FCF23E-ED30-4D36-823F-A6D8FBA2F5EE}"/>
              </a:ext>
            </a:extLst>
          </p:cNvPr>
          <p:cNvSpPr txBox="1"/>
          <p:nvPr/>
        </p:nvSpPr>
        <p:spPr>
          <a:xfrm>
            <a:off x="5436000" y="4384676"/>
            <a:ext cx="2952000" cy="314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 Data Auto correlation</a:t>
            </a:r>
            <a:endParaRPr lang="en-IN" dirty="0"/>
          </a:p>
        </p:txBody>
      </p:sp>
      <p:sp>
        <p:nvSpPr>
          <p:cNvPr id="8" name="Google Shape;580;p49">
            <a:extLst>
              <a:ext uri="{FF2B5EF4-FFF2-40B4-BE49-F238E27FC236}">
                <a16:creationId xmlns:a16="http://schemas.microsoft.com/office/drawing/2014/main" id="{4BA5B1D1-30CC-49F9-AECB-B0A11C7DD694}"/>
              </a:ext>
            </a:extLst>
          </p:cNvPr>
          <p:cNvSpPr txBox="1">
            <a:spLocks/>
          </p:cNvSpPr>
          <p:nvPr/>
        </p:nvSpPr>
        <p:spPr>
          <a:xfrm>
            <a:off x="-203091" y="0"/>
            <a:ext cx="3741100" cy="34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Calibri"/>
              <a:buNone/>
            </a:pPr>
            <a:r>
              <a:rPr lang="en-GB" sz="2000" dirty="0">
                <a:solidFill>
                  <a:srgbClr val="FF0000"/>
                </a:solidFill>
              </a:rPr>
              <a:t>Solution to 1</a:t>
            </a:r>
            <a:r>
              <a:rPr lang="en-GB" sz="2000" baseline="30000" dirty="0">
                <a:solidFill>
                  <a:srgbClr val="FF0000"/>
                </a:solidFill>
              </a:rPr>
              <a:t>st</a:t>
            </a:r>
            <a:r>
              <a:rPr lang="en-GB" sz="2000" dirty="0">
                <a:solidFill>
                  <a:srgbClr val="FF0000"/>
                </a:solidFill>
              </a:rPr>
              <a:t> suggestion</a:t>
            </a:r>
          </a:p>
        </p:txBody>
      </p:sp>
    </p:spTree>
    <p:extLst>
      <p:ext uri="{BB962C8B-B14F-4D97-AF65-F5344CB8AC3E}">
        <p14:creationId xmlns:p14="http://schemas.microsoft.com/office/powerpoint/2010/main" val="281957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73EF8-5B57-43F2-AAC2-765F64CEFB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pic>
        <p:nvPicPr>
          <p:cNvPr id="5" name="Picture 4" descr="A picture containing photo, sitting, sign&#10;&#10;Description automatically generated">
            <a:extLst>
              <a:ext uri="{FF2B5EF4-FFF2-40B4-BE49-F238E27FC236}">
                <a16:creationId xmlns:a16="http://schemas.microsoft.com/office/drawing/2014/main" id="{C174B6FD-B5A5-497D-9614-CF581FB5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956"/>
            <a:ext cx="3435117" cy="3257501"/>
          </a:xfrm>
          <a:prstGeom prst="rect">
            <a:avLst/>
          </a:prstGeom>
        </p:spPr>
      </p:pic>
      <p:pic>
        <p:nvPicPr>
          <p:cNvPr id="7" name="Picture 6" descr="A picture containing photo, looking, sitting, different&#10;&#10;Description automatically generated">
            <a:extLst>
              <a:ext uri="{FF2B5EF4-FFF2-40B4-BE49-F238E27FC236}">
                <a16:creationId xmlns:a16="http://schemas.microsoft.com/office/drawing/2014/main" id="{F029611D-9FD7-437F-A954-7DF36928A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147" y="807840"/>
            <a:ext cx="3175373" cy="3175373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FF5116D-711B-4C1F-955E-8FD95777E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549" y="875084"/>
            <a:ext cx="3175373" cy="31753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D09C37-4DD8-4DD0-BB29-5C766033D994}"/>
              </a:ext>
            </a:extLst>
          </p:cNvPr>
          <p:cNvSpPr txBox="1"/>
          <p:nvPr/>
        </p:nvSpPr>
        <p:spPr>
          <a:xfrm>
            <a:off x="678656" y="4107656"/>
            <a:ext cx="1243013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Ground Truth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F8364-72ED-4454-9D38-1ECBF8AED29B}"/>
              </a:ext>
            </a:extLst>
          </p:cNvPr>
          <p:cNvSpPr txBox="1"/>
          <p:nvPr/>
        </p:nvSpPr>
        <p:spPr>
          <a:xfrm>
            <a:off x="3871912" y="4114527"/>
            <a:ext cx="1243013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Predictions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2BA236-FCE9-4BA3-A7AF-A59FA46E8466}"/>
              </a:ext>
            </a:extLst>
          </p:cNvPr>
          <p:cNvSpPr txBox="1"/>
          <p:nvPr/>
        </p:nvSpPr>
        <p:spPr>
          <a:xfrm>
            <a:off x="6889664" y="4104380"/>
            <a:ext cx="1243013" cy="3077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Difference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2AD26-7881-4A57-A677-5AC32612F39F}"/>
              </a:ext>
            </a:extLst>
          </p:cNvPr>
          <p:cNvSpPr txBox="1"/>
          <p:nvPr/>
        </p:nvSpPr>
        <p:spPr>
          <a:xfrm>
            <a:off x="31633" y="939154"/>
            <a:ext cx="3371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June 2020 – 18.00 IST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36CF43-9AAD-448B-9EE5-DD1844AB5394}"/>
              </a:ext>
            </a:extLst>
          </p:cNvPr>
          <p:cNvSpPr txBox="1"/>
          <p:nvPr/>
        </p:nvSpPr>
        <p:spPr>
          <a:xfrm>
            <a:off x="1365862" y="500063"/>
            <a:ext cx="602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Renormalized results for composite model</a:t>
            </a:r>
            <a:endParaRPr lang="en-IN" sz="1800" b="1" dirty="0"/>
          </a:p>
        </p:txBody>
      </p:sp>
      <p:sp>
        <p:nvSpPr>
          <p:cNvPr id="15" name="Google Shape;580;p49">
            <a:extLst>
              <a:ext uri="{FF2B5EF4-FFF2-40B4-BE49-F238E27FC236}">
                <a16:creationId xmlns:a16="http://schemas.microsoft.com/office/drawing/2014/main" id="{F328EC37-85BF-4DBB-9D53-AF16873A7BB4}"/>
              </a:ext>
            </a:extLst>
          </p:cNvPr>
          <p:cNvSpPr txBox="1">
            <a:spLocks/>
          </p:cNvSpPr>
          <p:nvPr/>
        </p:nvSpPr>
        <p:spPr>
          <a:xfrm>
            <a:off x="-203091" y="0"/>
            <a:ext cx="3741100" cy="34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Calibri"/>
              <a:buNone/>
            </a:pPr>
            <a:r>
              <a:rPr lang="en-GB" sz="2000" dirty="0">
                <a:solidFill>
                  <a:srgbClr val="FF0000"/>
                </a:solidFill>
              </a:rPr>
              <a:t>Solution to 2</a:t>
            </a:r>
            <a:r>
              <a:rPr lang="en-GB" sz="2000" baseline="30000" dirty="0">
                <a:solidFill>
                  <a:srgbClr val="FF0000"/>
                </a:solidFill>
              </a:rPr>
              <a:t>nd</a:t>
            </a:r>
            <a:r>
              <a:rPr lang="en-GB" sz="2000" dirty="0">
                <a:solidFill>
                  <a:srgbClr val="FF0000"/>
                </a:solidFill>
              </a:rPr>
              <a:t>  suggestion</a:t>
            </a:r>
          </a:p>
        </p:txBody>
      </p:sp>
    </p:spTree>
    <p:extLst>
      <p:ext uri="{BB962C8B-B14F-4D97-AF65-F5344CB8AC3E}">
        <p14:creationId xmlns:p14="http://schemas.microsoft.com/office/powerpoint/2010/main" val="2743770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43521-E4E8-4134-AAA5-8EA778E2B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250" y="-68875"/>
            <a:ext cx="7688700" cy="535200"/>
          </a:xfrm>
        </p:spPr>
        <p:txBody>
          <a:bodyPr/>
          <a:lstStyle/>
          <a:p>
            <a:r>
              <a:rPr lang="en-US" dirty="0"/>
              <a:t>Jury’s suggestion(Final day mentoring session)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F13E6-A1A8-4E66-860D-D48AA8FDA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050" y="1553275"/>
            <a:ext cx="7688700" cy="2261100"/>
          </a:xfrm>
        </p:spPr>
        <p:txBody>
          <a:bodyPr/>
          <a:lstStyle/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Prediction on a specific region[Size 404 X 404 of original image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i.e</a:t>
            </a:r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(1616 X 1618)]</a:t>
            </a:r>
          </a:p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and MSE for the above predictions and its animation</a:t>
            </a:r>
            <a:endParaRPr lang="en-IN" sz="1600" b="1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BD196-A308-458F-9A7F-854A6826B6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34420B10-EC97-4932-91B7-809D50BFD2A8}"/>
              </a:ext>
            </a:extLst>
          </p:cNvPr>
          <p:cNvSpPr txBox="1"/>
          <p:nvPr/>
        </p:nvSpPr>
        <p:spPr>
          <a:xfrm>
            <a:off x="7146702" y="4835723"/>
            <a:ext cx="138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941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>
            <a:spLocks noGrp="1"/>
          </p:cNvSpPr>
          <p:nvPr>
            <p:ph type="title"/>
          </p:nvPr>
        </p:nvSpPr>
        <p:spPr>
          <a:xfrm>
            <a:off x="1323963" y="578422"/>
            <a:ext cx="71682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dirty="0"/>
              <a:t>Team Members</a:t>
            </a:r>
            <a:endParaRPr dirty="0"/>
          </a:p>
        </p:txBody>
      </p:sp>
      <p:sp>
        <p:nvSpPr>
          <p:cNvPr id="361" name="Google Shape;361;p38"/>
          <p:cNvSpPr txBox="1"/>
          <p:nvPr/>
        </p:nvSpPr>
        <p:spPr>
          <a:xfrm>
            <a:off x="1323963" y="1368953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 dirty="0">
                <a:solidFill>
                  <a:schemeClr val="bg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Niraj Chaudhari</a:t>
            </a:r>
            <a:endParaRPr sz="1300" b="0" i="0" u="none" strike="noStrike" cap="none" dirty="0">
              <a:solidFill>
                <a:schemeClr val="bg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1323963" y="1770653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Bhushan Bamble</a:t>
            </a:r>
            <a:endParaRPr sz="13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1323978" y="2172359"/>
            <a:ext cx="20616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Shubham Belgaonkar</a:t>
            </a:r>
            <a:endParaRPr sz="13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4602132" y="1368953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Shubham </a:t>
            </a:r>
            <a:r>
              <a:rPr lang="en-GB" sz="1300" b="0" i="0" u="none" strike="noStrike" cap="none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Gurav</a:t>
            </a:r>
            <a:endParaRPr sz="1300" b="0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38"/>
          <p:cNvSpPr txBox="1"/>
          <p:nvPr/>
        </p:nvSpPr>
        <p:spPr>
          <a:xfrm>
            <a:off x="4602132" y="1770653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Prasanna Rajendra</a:t>
            </a:r>
            <a:endParaRPr sz="13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4602132" y="2172353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Ojaswi Deshmukh</a:t>
            </a:r>
            <a:endParaRPr sz="13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7" name="Google Shape;367;p38"/>
          <p:cNvSpPr txBox="1">
            <a:spLocks noGrp="1"/>
          </p:cNvSpPr>
          <p:nvPr>
            <p:ph type="title"/>
          </p:nvPr>
        </p:nvSpPr>
        <p:spPr>
          <a:xfrm>
            <a:off x="1323963" y="2779748"/>
            <a:ext cx="7226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dirty="0"/>
              <a:t>Mentors</a:t>
            </a:r>
            <a:endParaRPr dirty="0"/>
          </a:p>
        </p:txBody>
      </p:sp>
      <p:sp>
        <p:nvSpPr>
          <p:cNvPr id="368" name="Google Shape;368;p38"/>
          <p:cNvSpPr txBox="1"/>
          <p:nvPr/>
        </p:nvSpPr>
        <p:spPr>
          <a:xfrm>
            <a:off x="1323963" y="3583154"/>
            <a:ext cx="17280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Dr.Amit</a:t>
            </a:r>
            <a:r>
              <a:rPr lang="en-GB" sz="1300" b="0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1300" b="0" i="0" u="none" strike="noStrike" cap="none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Barve</a:t>
            </a:r>
            <a:endParaRPr sz="1300" b="0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4599508" y="3583148"/>
            <a:ext cx="21096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 dirty="0" err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Mr.Manmeet</a:t>
            </a:r>
            <a:r>
              <a:rPr lang="en-GB" sz="1300" b="0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Singh</a:t>
            </a:r>
            <a:endParaRPr sz="1300" b="0" i="0" u="none" strike="noStrike" cap="none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5D7F32-D53D-4F1A-9B03-A317E815A3AC}"/>
              </a:ext>
            </a:extLst>
          </p:cNvPr>
          <p:cNvSpPr/>
          <p:nvPr/>
        </p:nvSpPr>
        <p:spPr>
          <a:xfrm>
            <a:off x="185738" y="135731"/>
            <a:ext cx="707231" cy="1928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EB540A-7B42-40EE-9262-43A0B2C83CF1}"/>
              </a:ext>
            </a:extLst>
          </p:cNvPr>
          <p:cNvSpPr/>
          <p:nvPr/>
        </p:nvSpPr>
        <p:spPr>
          <a:xfrm>
            <a:off x="1271588" y="78581"/>
            <a:ext cx="1485900" cy="3255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65DDE2-0196-42E7-A063-57C53DA781DD}"/>
              </a:ext>
            </a:extLst>
          </p:cNvPr>
          <p:cNvSpPr/>
          <p:nvPr/>
        </p:nvSpPr>
        <p:spPr>
          <a:xfrm>
            <a:off x="8251031" y="135731"/>
            <a:ext cx="707231" cy="18736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A2D08-40DC-40D5-BF14-D80C1A10ED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B891E-B60E-4357-9307-C8E95B9A0E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B1F5CE7-073F-4087-B5C3-948185FBC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42" b="75801"/>
          <a:stretch/>
        </p:blipFill>
        <p:spPr bwMode="auto">
          <a:xfrm>
            <a:off x="388262" y="1791024"/>
            <a:ext cx="2573156" cy="250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29C2454-398F-4B68-89D4-98B3239B5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4" t="50000" r="83637" b="24680"/>
          <a:stretch/>
        </p:blipFill>
        <p:spPr bwMode="auto">
          <a:xfrm>
            <a:off x="3227526" y="1738984"/>
            <a:ext cx="2616460" cy="26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4DEB43C-7750-4F4E-815A-EDAC03FC8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1" t="75055" r="83601"/>
          <a:stretch/>
        </p:blipFill>
        <p:spPr bwMode="auto">
          <a:xfrm>
            <a:off x="6022910" y="1738984"/>
            <a:ext cx="2618443" cy="253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A1CBA6-BC82-4B61-BE44-9E937AC9C654}"/>
              </a:ext>
            </a:extLst>
          </p:cNvPr>
          <p:cNvSpPr txBox="1"/>
          <p:nvPr/>
        </p:nvSpPr>
        <p:spPr>
          <a:xfrm>
            <a:off x="676163" y="43416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551856-C78E-4EE8-B7DA-F0BDD28599C3}"/>
              </a:ext>
            </a:extLst>
          </p:cNvPr>
          <p:cNvSpPr txBox="1"/>
          <p:nvPr/>
        </p:nvSpPr>
        <p:spPr>
          <a:xfrm>
            <a:off x="3953363" y="43560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truth 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41BC42-1A09-4DD9-9EDB-02803530C7A0}"/>
              </a:ext>
            </a:extLst>
          </p:cNvPr>
          <p:cNvSpPr txBox="1"/>
          <p:nvPr/>
        </p:nvSpPr>
        <p:spPr>
          <a:xfrm>
            <a:off x="6812553" y="43632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  <a:endParaRPr lang="en-IN" dirty="0"/>
          </a:p>
        </p:txBody>
      </p:sp>
      <p:sp>
        <p:nvSpPr>
          <p:cNvPr id="11" name="Google Shape;580;p49">
            <a:extLst>
              <a:ext uri="{FF2B5EF4-FFF2-40B4-BE49-F238E27FC236}">
                <a16:creationId xmlns:a16="http://schemas.microsoft.com/office/drawing/2014/main" id="{8BB41927-E48B-4B31-B6FE-B3D18D34E7F3}"/>
              </a:ext>
            </a:extLst>
          </p:cNvPr>
          <p:cNvSpPr txBox="1">
            <a:spLocks/>
          </p:cNvSpPr>
          <p:nvPr/>
        </p:nvSpPr>
        <p:spPr>
          <a:xfrm>
            <a:off x="-210291" y="-112375"/>
            <a:ext cx="3741100" cy="34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Calibri"/>
              <a:buNone/>
            </a:pPr>
            <a:r>
              <a:rPr lang="en-GB" sz="2000" dirty="0">
                <a:solidFill>
                  <a:srgbClr val="FF0000"/>
                </a:solidFill>
              </a:rPr>
              <a:t>Solution to 1</a:t>
            </a:r>
            <a:r>
              <a:rPr lang="en-GB" sz="2000" baseline="30000" dirty="0">
                <a:solidFill>
                  <a:srgbClr val="FF0000"/>
                </a:solidFill>
              </a:rPr>
              <a:t>st</a:t>
            </a:r>
            <a:r>
              <a:rPr lang="en-GB" sz="2000" dirty="0">
                <a:solidFill>
                  <a:srgbClr val="FF0000"/>
                </a:solidFill>
              </a:rPr>
              <a:t> suggestion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2658BC-01B8-4A13-8844-4066BF451DB3}"/>
              </a:ext>
            </a:extLst>
          </p:cNvPr>
          <p:cNvSpPr/>
          <p:nvPr/>
        </p:nvSpPr>
        <p:spPr>
          <a:xfrm>
            <a:off x="388262" y="531740"/>
            <a:ext cx="8057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Prediction on a specific region[Size 404 X 404 of original image </a:t>
            </a:r>
            <a:r>
              <a:rPr lang="en-US" b="1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i.e</a:t>
            </a: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(1616 X 1618)]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E9934E-6348-4397-B418-3117F1E52C3C}"/>
              </a:ext>
            </a:extLst>
          </p:cNvPr>
          <p:cNvSpPr/>
          <p:nvPr/>
        </p:nvSpPr>
        <p:spPr>
          <a:xfrm>
            <a:off x="222662" y="1134074"/>
            <a:ext cx="8057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predicted frame [TIR channel]</a:t>
            </a:r>
          </a:p>
        </p:txBody>
      </p:sp>
    </p:spTree>
    <p:extLst>
      <p:ext uri="{BB962C8B-B14F-4D97-AF65-F5344CB8AC3E}">
        <p14:creationId xmlns:p14="http://schemas.microsoft.com/office/powerpoint/2010/main" val="1094405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B2D47-3619-4C82-B84D-10AF7D3D2C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AE102B-4266-48CC-808D-8298A5BB5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162" y="790689"/>
            <a:ext cx="6292238" cy="386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580;p49">
            <a:extLst>
              <a:ext uri="{FF2B5EF4-FFF2-40B4-BE49-F238E27FC236}">
                <a16:creationId xmlns:a16="http://schemas.microsoft.com/office/drawing/2014/main" id="{4D85BCF5-DA9A-4596-B439-F023309E96C5}"/>
              </a:ext>
            </a:extLst>
          </p:cNvPr>
          <p:cNvSpPr txBox="1">
            <a:spLocks/>
          </p:cNvSpPr>
          <p:nvPr/>
        </p:nvSpPr>
        <p:spPr>
          <a:xfrm>
            <a:off x="158400" y="65452"/>
            <a:ext cx="8279999" cy="34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Prediction on a specific region[Size 404 X 404 of original image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i.e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(1616 X 1618)]</a:t>
            </a:r>
          </a:p>
        </p:txBody>
      </p:sp>
      <p:grpSp>
        <p:nvGrpSpPr>
          <p:cNvPr id="22" name="Google Shape;625;p52">
            <a:extLst>
              <a:ext uri="{FF2B5EF4-FFF2-40B4-BE49-F238E27FC236}">
                <a16:creationId xmlns:a16="http://schemas.microsoft.com/office/drawing/2014/main" id="{32CDAAC1-A5F6-4B37-9B1E-0BB837A2016E}"/>
              </a:ext>
            </a:extLst>
          </p:cNvPr>
          <p:cNvGrpSpPr/>
          <p:nvPr/>
        </p:nvGrpSpPr>
        <p:grpSpPr>
          <a:xfrm>
            <a:off x="326024" y="957843"/>
            <a:ext cx="1821465" cy="3417662"/>
            <a:chOff x="455722" y="1119377"/>
            <a:chExt cx="2428620" cy="4556882"/>
          </a:xfrm>
        </p:grpSpPr>
        <p:sp>
          <p:nvSpPr>
            <p:cNvPr id="23" name="Google Shape;626;p52">
              <a:extLst>
                <a:ext uri="{FF2B5EF4-FFF2-40B4-BE49-F238E27FC236}">
                  <a16:creationId xmlns:a16="http://schemas.microsoft.com/office/drawing/2014/main" id="{A33235AC-55C7-4466-9515-8207EA7270A0}"/>
                </a:ext>
              </a:extLst>
            </p:cNvPr>
            <p:cNvSpPr txBox="1"/>
            <p:nvPr/>
          </p:nvSpPr>
          <p:spPr>
            <a:xfrm>
              <a:off x="455722" y="1119377"/>
              <a:ext cx="1869600" cy="646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bg2"/>
                  </a:solidFill>
                  <a:latin typeface="Calibri"/>
                  <a:ea typeface="Calibri"/>
                  <a:cs typeface="Calibri"/>
                  <a:sym typeface="Calibri"/>
                </a:rPr>
                <a:t>Input Sequence</a:t>
              </a:r>
              <a:endParaRPr sz="1100" dirty="0">
                <a:solidFill>
                  <a:schemeClr val="bg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bg2"/>
                  </a:solidFill>
                  <a:latin typeface="Calibri"/>
                  <a:ea typeface="Calibri"/>
                  <a:cs typeface="Calibri"/>
                  <a:sym typeface="Calibri"/>
                </a:rPr>
                <a:t>T[n-5 ,n]</a:t>
              </a:r>
              <a:endParaRPr sz="1100" dirty="0">
                <a:solidFill>
                  <a:schemeClr val="bg2"/>
                </a:solidFill>
              </a:endParaRPr>
            </a:p>
          </p:txBody>
        </p:sp>
        <p:sp>
          <p:nvSpPr>
            <p:cNvPr id="24" name="Google Shape;627;p52">
              <a:extLst>
                <a:ext uri="{FF2B5EF4-FFF2-40B4-BE49-F238E27FC236}">
                  <a16:creationId xmlns:a16="http://schemas.microsoft.com/office/drawing/2014/main" id="{3C3F239F-9084-48BA-99BA-92522E9B78EF}"/>
                </a:ext>
              </a:extLst>
            </p:cNvPr>
            <p:cNvSpPr txBox="1"/>
            <p:nvPr/>
          </p:nvSpPr>
          <p:spPr>
            <a:xfrm>
              <a:off x="455722" y="2450821"/>
              <a:ext cx="1869600" cy="646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bg2"/>
                  </a:solidFill>
                  <a:latin typeface="Calibri"/>
                  <a:ea typeface="Calibri"/>
                  <a:cs typeface="Calibri"/>
                  <a:sym typeface="Calibri"/>
                </a:rPr>
                <a:t>Decoder Output</a:t>
              </a:r>
              <a:endParaRPr sz="1100">
                <a:solidFill>
                  <a:schemeClr val="bg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bg2"/>
                  </a:solidFill>
                  <a:latin typeface="Calibri"/>
                  <a:ea typeface="Calibri"/>
                  <a:cs typeface="Calibri"/>
                  <a:sym typeface="Calibri"/>
                </a:rPr>
                <a:t>T[n-5 ,n]</a:t>
              </a:r>
              <a:endParaRPr sz="1100">
                <a:solidFill>
                  <a:schemeClr val="bg2"/>
                </a:solidFill>
              </a:endParaRPr>
            </a:p>
          </p:txBody>
        </p:sp>
        <p:sp>
          <p:nvSpPr>
            <p:cNvPr id="25" name="Google Shape;628;p52">
              <a:extLst>
                <a:ext uri="{FF2B5EF4-FFF2-40B4-BE49-F238E27FC236}">
                  <a16:creationId xmlns:a16="http://schemas.microsoft.com/office/drawing/2014/main" id="{F1594165-4E76-4AD0-9FCF-6D1C4E0DCA1B}"/>
                </a:ext>
              </a:extLst>
            </p:cNvPr>
            <p:cNvSpPr txBox="1"/>
            <p:nvPr/>
          </p:nvSpPr>
          <p:spPr>
            <a:xfrm>
              <a:off x="456460" y="3717357"/>
              <a:ext cx="1869600" cy="646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bg2"/>
                  </a:solidFill>
                  <a:latin typeface="Calibri"/>
                  <a:ea typeface="Calibri"/>
                  <a:cs typeface="Calibri"/>
                  <a:sym typeface="Calibri"/>
                </a:rPr>
                <a:t>Output Sequence</a:t>
              </a:r>
              <a:endParaRPr sz="1100" dirty="0">
                <a:solidFill>
                  <a:schemeClr val="bg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bg2"/>
                  </a:solidFill>
                  <a:latin typeface="Calibri"/>
                  <a:ea typeface="Calibri"/>
                  <a:cs typeface="Calibri"/>
                  <a:sym typeface="Calibri"/>
                </a:rPr>
                <a:t>T[n+ 1 ,n+ 6]</a:t>
              </a:r>
              <a:endParaRPr sz="1100" dirty="0">
                <a:solidFill>
                  <a:schemeClr val="bg2"/>
                </a:solidFill>
              </a:endParaRPr>
            </a:p>
          </p:txBody>
        </p:sp>
        <p:sp>
          <p:nvSpPr>
            <p:cNvPr id="26" name="Google Shape;629;p52">
              <a:extLst>
                <a:ext uri="{FF2B5EF4-FFF2-40B4-BE49-F238E27FC236}">
                  <a16:creationId xmlns:a16="http://schemas.microsoft.com/office/drawing/2014/main" id="{C5C81CFA-0E29-4FEC-B5FA-4604CAC964A6}"/>
                </a:ext>
              </a:extLst>
            </p:cNvPr>
            <p:cNvSpPr txBox="1"/>
            <p:nvPr/>
          </p:nvSpPr>
          <p:spPr>
            <a:xfrm>
              <a:off x="456460" y="5030059"/>
              <a:ext cx="1869600" cy="6462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bg2"/>
                  </a:solidFill>
                  <a:latin typeface="Calibri"/>
                  <a:ea typeface="Calibri"/>
                  <a:cs typeface="Calibri"/>
                  <a:sym typeface="Calibri"/>
                </a:rPr>
                <a:t>Predicted Frames</a:t>
              </a:r>
              <a:endParaRPr sz="1100">
                <a:solidFill>
                  <a:schemeClr val="bg2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>
                  <a:solidFill>
                    <a:schemeClr val="bg2"/>
                  </a:solidFill>
                  <a:latin typeface="Calibri"/>
                  <a:ea typeface="Calibri"/>
                  <a:cs typeface="Calibri"/>
                  <a:sym typeface="Calibri"/>
                </a:rPr>
                <a:t>T[n+ 1 ,n+ 6]</a:t>
              </a:r>
              <a:endParaRPr sz="1100">
                <a:solidFill>
                  <a:schemeClr val="bg2"/>
                </a:solidFill>
              </a:endParaRPr>
            </a:p>
          </p:txBody>
        </p:sp>
        <p:cxnSp>
          <p:nvCxnSpPr>
            <p:cNvPr id="27" name="Google Shape;630;p52">
              <a:extLst>
                <a:ext uri="{FF2B5EF4-FFF2-40B4-BE49-F238E27FC236}">
                  <a16:creationId xmlns:a16="http://schemas.microsoft.com/office/drawing/2014/main" id="{3BD438D0-FB44-4E5F-AAE4-3FDC416DF8CB}"/>
                </a:ext>
              </a:extLst>
            </p:cNvPr>
            <p:cNvCxnSpPr/>
            <p:nvPr/>
          </p:nvCxnSpPr>
          <p:spPr>
            <a:xfrm>
              <a:off x="2441542" y="1442543"/>
              <a:ext cx="44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8" name="Google Shape;631;p52">
              <a:extLst>
                <a:ext uri="{FF2B5EF4-FFF2-40B4-BE49-F238E27FC236}">
                  <a16:creationId xmlns:a16="http://schemas.microsoft.com/office/drawing/2014/main" id="{5B34090F-4412-493B-B7D6-A8507DD4BEB8}"/>
                </a:ext>
              </a:extLst>
            </p:cNvPr>
            <p:cNvCxnSpPr/>
            <p:nvPr/>
          </p:nvCxnSpPr>
          <p:spPr>
            <a:xfrm>
              <a:off x="2439772" y="2784007"/>
              <a:ext cx="44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29" name="Google Shape;632;p52">
              <a:extLst>
                <a:ext uri="{FF2B5EF4-FFF2-40B4-BE49-F238E27FC236}">
                  <a16:creationId xmlns:a16="http://schemas.microsoft.com/office/drawing/2014/main" id="{A2553131-26A9-4838-841C-49F846646D8B}"/>
                </a:ext>
              </a:extLst>
            </p:cNvPr>
            <p:cNvCxnSpPr/>
            <p:nvPr/>
          </p:nvCxnSpPr>
          <p:spPr>
            <a:xfrm>
              <a:off x="2439772" y="4019203"/>
              <a:ext cx="44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0" name="Google Shape;633;p52">
              <a:extLst>
                <a:ext uri="{FF2B5EF4-FFF2-40B4-BE49-F238E27FC236}">
                  <a16:creationId xmlns:a16="http://schemas.microsoft.com/office/drawing/2014/main" id="{4583B87B-53BA-4E40-AF52-07A144414A6C}"/>
                </a:ext>
              </a:extLst>
            </p:cNvPr>
            <p:cNvCxnSpPr/>
            <p:nvPr/>
          </p:nvCxnSpPr>
          <p:spPr>
            <a:xfrm>
              <a:off x="2439772" y="5383207"/>
              <a:ext cx="4428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31" name="Google Shape;637;p52">
            <a:extLst>
              <a:ext uri="{FF2B5EF4-FFF2-40B4-BE49-F238E27FC236}">
                <a16:creationId xmlns:a16="http://schemas.microsoft.com/office/drawing/2014/main" id="{7A57CAB2-DD4E-4BC4-8969-51D57EA6FAEF}"/>
              </a:ext>
            </a:extLst>
          </p:cNvPr>
          <p:cNvSpPr txBox="1"/>
          <p:nvPr/>
        </p:nvSpPr>
        <p:spPr>
          <a:xfrm>
            <a:off x="2412375" y="4793623"/>
            <a:ext cx="814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F52A1D3-7F89-4581-AA47-CAFB712F4A55}"/>
              </a:ext>
            </a:extLst>
          </p:cNvPr>
          <p:cNvGrpSpPr/>
          <p:nvPr/>
        </p:nvGrpSpPr>
        <p:grpSpPr>
          <a:xfrm>
            <a:off x="2259754" y="4468835"/>
            <a:ext cx="5964748" cy="674665"/>
            <a:chOff x="2209354" y="4373862"/>
            <a:chExt cx="5964748" cy="674665"/>
          </a:xfrm>
        </p:grpSpPr>
        <p:cxnSp>
          <p:nvCxnSpPr>
            <p:cNvPr id="33" name="Google Shape;620;p52">
              <a:extLst>
                <a:ext uri="{FF2B5EF4-FFF2-40B4-BE49-F238E27FC236}">
                  <a16:creationId xmlns:a16="http://schemas.microsoft.com/office/drawing/2014/main" id="{935C567D-1FAE-4B4C-AFC4-7DB560551F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2699" y="4488357"/>
              <a:ext cx="291235" cy="388028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4" name="Google Shape;621;p52">
              <a:extLst>
                <a:ext uri="{FF2B5EF4-FFF2-40B4-BE49-F238E27FC236}">
                  <a16:creationId xmlns:a16="http://schemas.microsoft.com/office/drawing/2014/main" id="{ED293763-19AB-4386-9473-5FAB1A6806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1212" y="4523393"/>
              <a:ext cx="205905" cy="352992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35" name="Google Shape;634;p52">
              <a:extLst>
                <a:ext uri="{FF2B5EF4-FFF2-40B4-BE49-F238E27FC236}">
                  <a16:creationId xmlns:a16="http://schemas.microsoft.com/office/drawing/2014/main" id="{7BB23CA1-5E58-45AC-8B57-7C79BF5ED214}"/>
                </a:ext>
              </a:extLst>
            </p:cNvPr>
            <p:cNvSpPr txBox="1"/>
            <p:nvPr/>
          </p:nvSpPr>
          <p:spPr>
            <a:xfrm>
              <a:off x="4208344" y="4759927"/>
              <a:ext cx="9738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bg2"/>
                  </a:solidFill>
                  <a:latin typeface="Calibri"/>
                  <a:ea typeface="Calibri"/>
                  <a:cs typeface="Calibri"/>
                  <a:sym typeface="Calibri"/>
                </a:rPr>
                <a:t>t = 30 mins</a:t>
              </a:r>
              <a:endParaRPr sz="14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635;p52">
              <a:extLst>
                <a:ext uri="{FF2B5EF4-FFF2-40B4-BE49-F238E27FC236}">
                  <a16:creationId xmlns:a16="http://schemas.microsoft.com/office/drawing/2014/main" id="{2816BDB2-3FCB-4A3B-97A9-B0B3774DCDF4}"/>
                </a:ext>
              </a:extLst>
            </p:cNvPr>
            <p:cNvSpPr/>
            <p:nvPr/>
          </p:nvSpPr>
          <p:spPr>
            <a:xfrm>
              <a:off x="4150964" y="4826377"/>
              <a:ext cx="146400" cy="1557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bg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638;p52">
              <a:extLst>
                <a:ext uri="{FF2B5EF4-FFF2-40B4-BE49-F238E27FC236}">
                  <a16:creationId xmlns:a16="http://schemas.microsoft.com/office/drawing/2014/main" id="{D0DF88D0-E50E-44D1-B5DC-6FA53352F605}"/>
                </a:ext>
              </a:extLst>
            </p:cNvPr>
            <p:cNvSpPr txBox="1"/>
            <p:nvPr/>
          </p:nvSpPr>
          <p:spPr>
            <a:xfrm>
              <a:off x="2209354" y="4417271"/>
              <a:ext cx="6621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T+30</a:t>
              </a:r>
              <a:endParaRPr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" name="Google Shape;640;p52">
              <a:extLst>
                <a:ext uri="{FF2B5EF4-FFF2-40B4-BE49-F238E27FC236}">
                  <a16:creationId xmlns:a16="http://schemas.microsoft.com/office/drawing/2014/main" id="{5A2B4C12-F7F5-4A08-AF08-2EAE83E14092}"/>
                </a:ext>
              </a:extLst>
            </p:cNvPr>
            <p:cNvSpPr txBox="1"/>
            <p:nvPr/>
          </p:nvSpPr>
          <p:spPr>
            <a:xfrm>
              <a:off x="3209300" y="4407848"/>
              <a:ext cx="6621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T+60</a:t>
              </a:r>
              <a:endParaRPr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641;p52">
              <a:extLst>
                <a:ext uri="{FF2B5EF4-FFF2-40B4-BE49-F238E27FC236}">
                  <a16:creationId xmlns:a16="http://schemas.microsoft.com/office/drawing/2014/main" id="{E2972616-F29E-4ED7-8499-A67BAEC9B5C3}"/>
                </a:ext>
              </a:extLst>
            </p:cNvPr>
            <p:cNvSpPr txBox="1"/>
            <p:nvPr/>
          </p:nvSpPr>
          <p:spPr>
            <a:xfrm>
              <a:off x="4334395" y="4417856"/>
              <a:ext cx="6621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T+90</a:t>
              </a:r>
              <a:endParaRPr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642;p52">
              <a:extLst>
                <a:ext uri="{FF2B5EF4-FFF2-40B4-BE49-F238E27FC236}">
                  <a16:creationId xmlns:a16="http://schemas.microsoft.com/office/drawing/2014/main" id="{6726F39E-0D65-46CD-9A46-4849335CFEB1}"/>
                </a:ext>
              </a:extLst>
            </p:cNvPr>
            <p:cNvSpPr txBox="1"/>
            <p:nvPr/>
          </p:nvSpPr>
          <p:spPr>
            <a:xfrm>
              <a:off x="5295746" y="4386282"/>
              <a:ext cx="7146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T+120</a:t>
              </a:r>
              <a:endParaRPr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" name="Google Shape;643;p52">
              <a:extLst>
                <a:ext uri="{FF2B5EF4-FFF2-40B4-BE49-F238E27FC236}">
                  <a16:creationId xmlns:a16="http://schemas.microsoft.com/office/drawing/2014/main" id="{907388FA-AD7D-4AB4-9359-D80B8D244BEE}"/>
                </a:ext>
              </a:extLst>
            </p:cNvPr>
            <p:cNvSpPr txBox="1"/>
            <p:nvPr/>
          </p:nvSpPr>
          <p:spPr>
            <a:xfrm>
              <a:off x="6348674" y="4386282"/>
              <a:ext cx="7146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T+150</a:t>
              </a:r>
              <a:endParaRPr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2" name="Google Shape;644;p52">
              <a:extLst>
                <a:ext uri="{FF2B5EF4-FFF2-40B4-BE49-F238E27FC236}">
                  <a16:creationId xmlns:a16="http://schemas.microsoft.com/office/drawing/2014/main" id="{A2DF30B4-4641-4C80-86BF-7A5B4D5874EC}"/>
                </a:ext>
              </a:extLst>
            </p:cNvPr>
            <p:cNvSpPr txBox="1"/>
            <p:nvPr/>
          </p:nvSpPr>
          <p:spPr>
            <a:xfrm>
              <a:off x="7401602" y="4373862"/>
              <a:ext cx="7725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T+180</a:t>
              </a:r>
              <a:endParaRPr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299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3426D-04C0-4595-A3C3-3E3CB78910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A041F10-AD9F-4A71-8BE0-E2800590F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192062"/>
              </p:ext>
            </p:extLst>
          </p:nvPr>
        </p:nvGraphicFramePr>
        <p:xfrm>
          <a:off x="1408800" y="1910035"/>
          <a:ext cx="6662400" cy="2595880"/>
        </p:xfrm>
        <a:graphic>
          <a:graphicData uri="http://schemas.openxmlformats.org/drawingml/2006/table">
            <a:tbl>
              <a:tblPr firstRow="1" bandRow="1">
                <a:tableStyleId>{F6BC88F7-671B-4C1C-9F6E-1CC0D9B95C89}</a:tableStyleId>
              </a:tblPr>
              <a:tblGrid>
                <a:gridCol w="2220800">
                  <a:extLst>
                    <a:ext uri="{9D8B030D-6E8A-4147-A177-3AD203B41FA5}">
                      <a16:colId xmlns:a16="http://schemas.microsoft.com/office/drawing/2014/main" val="258529275"/>
                    </a:ext>
                  </a:extLst>
                </a:gridCol>
                <a:gridCol w="2220800">
                  <a:extLst>
                    <a:ext uri="{9D8B030D-6E8A-4147-A177-3AD203B41FA5}">
                      <a16:colId xmlns:a16="http://schemas.microsoft.com/office/drawing/2014/main" val="43374672"/>
                    </a:ext>
                  </a:extLst>
                </a:gridCol>
                <a:gridCol w="2220800">
                  <a:extLst>
                    <a:ext uri="{9D8B030D-6E8A-4147-A177-3AD203B41FA5}">
                      <a16:colId xmlns:a16="http://schemas.microsoft.com/office/drawing/2014/main" val="837024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Correlation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063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T[n+1]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2"/>
                          </a:solidFill>
                          <a:latin typeface="Whitney"/>
                        </a:rPr>
                        <a:t>0.00917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275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T[n+2]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2"/>
                          </a:solidFill>
                          <a:latin typeface="Whitney"/>
                        </a:rPr>
                        <a:t>0.01704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0.773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245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T[n+3]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2"/>
                          </a:solidFill>
                          <a:latin typeface="Whitney"/>
                        </a:rPr>
                        <a:t>0.02933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/>
                        <a:t>0.696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106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T[n+4]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2"/>
                          </a:solidFill>
                          <a:latin typeface="Whitney"/>
                        </a:rPr>
                        <a:t>0.02521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0.632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51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T[n+5]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2"/>
                          </a:solidFill>
                          <a:latin typeface="Whitney"/>
                        </a:rPr>
                        <a:t>0.03247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688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T[n+6]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2"/>
                          </a:solidFill>
                          <a:latin typeface="Whitney"/>
                        </a:rPr>
                        <a:t>0.03453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070162"/>
                  </a:ext>
                </a:extLst>
              </a:tr>
            </a:tbl>
          </a:graphicData>
        </a:graphic>
      </p:graphicFrame>
      <p:sp>
        <p:nvSpPr>
          <p:cNvPr id="14" name="Google Shape;580;p49">
            <a:extLst>
              <a:ext uri="{FF2B5EF4-FFF2-40B4-BE49-F238E27FC236}">
                <a16:creationId xmlns:a16="http://schemas.microsoft.com/office/drawing/2014/main" id="{D3E41199-7462-4F53-8BC2-FACC55995774}"/>
              </a:ext>
            </a:extLst>
          </p:cNvPr>
          <p:cNvSpPr txBox="1">
            <a:spLocks/>
          </p:cNvSpPr>
          <p:nvPr/>
        </p:nvSpPr>
        <p:spPr>
          <a:xfrm>
            <a:off x="0" y="637584"/>
            <a:ext cx="9144000" cy="485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Validation statistics for 404 X 404 region of original image(1616 X 1618)</a:t>
            </a:r>
          </a:p>
        </p:txBody>
      </p:sp>
    </p:spTree>
    <p:extLst>
      <p:ext uri="{BB962C8B-B14F-4D97-AF65-F5344CB8AC3E}">
        <p14:creationId xmlns:p14="http://schemas.microsoft.com/office/powerpoint/2010/main" val="260385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B2D47-3619-4C82-B84D-10AF7D3D2C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11DDD51-9190-403B-ACF3-F78FA45D0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650" y="1540866"/>
            <a:ext cx="6997002" cy="279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628;p52">
            <a:extLst>
              <a:ext uri="{FF2B5EF4-FFF2-40B4-BE49-F238E27FC236}">
                <a16:creationId xmlns:a16="http://schemas.microsoft.com/office/drawing/2014/main" id="{D7D966F8-C7CD-408E-B8EA-F9B26B92336D}"/>
              </a:ext>
            </a:extLst>
          </p:cNvPr>
          <p:cNvSpPr txBox="1"/>
          <p:nvPr/>
        </p:nvSpPr>
        <p:spPr>
          <a:xfrm>
            <a:off x="52978" y="1711128"/>
            <a:ext cx="1402200" cy="4846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Output Sequence</a:t>
            </a:r>
            <a:endParaRPr sz="1100" dirty="0">
              <a:solidFill>
                <a:schemeClr val="bg2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T[n+ 1 ,n+ 6]</a:t>
            </a:r>
            <a:endParaRPr sz="1100" dirty="0">
              <a:solidFill>
                <a:schemeClr val="bg2"/>
              </a:solidFill>
            </a:endParaRPr>
          </a:p>
        </p:txBody>
      </p:sp>
      <p:sp>
        <p:nvSpPr>
          <p:cNvPr id="44" name="Google Shape;629;p52">
            <a:extLst>
              <a:ext uri="{FF2B5EF4-FFF2-40B4-BE49-F238E27FC236}">
                <a16:creationId xmlns:a16="http://schemas.microsoft.com/office/drawing/2014/main" id="{5192E85C-39AA-4E7D-A3F9-2941C32310BB}"/>
              </a:ext>
            </a:extLst>
          </p:cNvPr>
          <p:cNvSpPr txBox="1"/>
          <p:nvPr/>
        </p:nvSpPr>
        <p:spPr>
          <a:xfrm>
            <a:off x="52978" y="3437255"/>
            <a:ext cx="1402200" cy="4846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Predicted Frames</a:t>
            </a:r>
            <a:endParaRPr sz="1100">
              <a:solidFill>
                <a:schemeClr val="bg2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rPr>
              <a:t>T[n+ 1 ,n+ 6]</a:t>
            </a:r>
            <a:endParaRPr sz="1100">
              <a:solidFill>
                <a:schemeClr val="bg2"/>
              </a:solidFill>
            </a:endParaRPr>
          </a:p>
        </p:txBody>
      </p:sp>
      <p:cxnSp>
        <p:nvCxnSpPr>
          <p:cNvPr id="45" name="Google Shape;632;p52">
            <a:extLst>
              <a:ext uri="{FF2B5EF4-FFF2-40B4-BE49-F238E27FC236}">
                <a16:creationId xmlns:a16="http://schemas.microsoft.com/office/drawing/2014/main" id="{D84C1F95-457D-4467-A84C-4D6860792A36}"/>
              </a:ext>
            </a:extLst>
          </p:cNvPr>
          <p:cNvCxnSpPr/>
          <p:nvPr/>
        </p:nvCxnSpPr>
        <p:spPr>
          <a:xfrm>
            <a:off x="1402012" y="1953453"/>
            <a:ext cx="33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6" name="Google Shape;633;p52">
            <a:extLst>
              <a:ext uri="{FF2B5EF4-FFF2-40B4-BE49-F238E27FC236}">
                <a16:creationId xmlns:a16="http://schemas.microsoft.com/office/drawing/2014/main" id="{A4B056A9-D250-4CC4-9F10-6DAD9306156F}"/>
              </a:ext>
            </a:extLst>
          </p:cNvPr>
          <p:cNvCxnSpPr/>
          <p:nvPr/>
        </p:nvCxnSpPr>
        <p:spPr>
          <a:xfrm>
            <a:off x="1455178" y="3679580"/>
            <a:ext cx="33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AED0E4F-5974-4E93-887D-C2669C5860BF}"/>
              </a:ext>
            </a:extLst>
          </p:cNvPr>
          <p:cNvGrpSpPr/>
          <p:nvPr/>
        </p:nvGrpSpPr>
        <p:grpSpPr>
          <a:xfrm>
            <a:off x="2151754" y="4195235"/>
            <a:ext cx="5964748" cy="674665"/>
            <a:chOff x="2209354" y="4373862"/>
            <a:chExt cx="5964748" cy="674665"/>
          </a:xfrm>
        </p:grpSpPr>
        <p:cxnSp>
          <p:nvCxnSpPr>
            <p:cNvPr id="48" name="Google Shape;620;p52">
              <a:extLst>
                <a:ext uri="{FF2B5EF4-FFF2-40B4-BE49-F238E27FC236}">
                  <a16:creationId xmlns:a16="http://schemas.microsoft.com/office/drawing/2014/main" id="{06574C70-3046-4155-8DB4-E08EDB07A3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22699" y="4488357"/>
              <a:ext cx="291235" cy="388028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49" name="Google Shape;621;p52">
              <a:extLst>
                <a:ext uri="{FF2B5EF4-FFF2-40B4-BE49-F238E27FC236}">
                  <a16:creationId xmlns:a16="http://schemas.microsoft.com/office/drawing/2014/main" id="{BBB1C1D6-B2C9-44CB-9F61-D3C3EB5CC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1212" y="4523393"/>
              <a:ext cx="205905" cy="352992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50" name="Google Shape;634;p52">
              <a:extLst>
                <a:ext uri="{FF2B5EF4-FFF2-40B4-BE49-F238E27FC236}">
                  <a16:creationId xmlns:a16="http://schemas.microsoft.com/office/drawing/2014/main" id="{39A4F7E6-68AB-4656-9A11-EFA16ED5E50E}"/>
                </a:ext>
              </a:extLst>
            </p:cNvPr>
            <p:cNvSpPr txBox="1"/>
            <p:nvPr/>
          </p:nvSpPr>
          <p:spPr>
            <a:xfrm>
              <a:off x="4208344" y="4759927"/>
              <a:ext cx="9738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400" dirty="0">
                  <a:solidFill>
                    <a:schemeClr val="bg2"/>
                  </a:solidFill>
                  <a:latin typeface="Calibri"/>
                  <a:ea typeface="Calibri"/>
                  <a:cs typeface="Calibri"/>
                  <a:sym typeface="Calibri"/>
                </a:rPr>
                <a:t>t = 30 mins</a:t>
              </a:r>
              <a:endParaRPr sz="1400" dirty="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635;p52">
              <a:extLst>
                <a:ext uri="{FF2B5EF4-FFF2-40B4-BE49-F238E27FC236}">
                  <a16:creationId xmlns:a16="http://schemas.microsoft.com/office/drawing/2014/main" id="{83B9AF39-0168-4D0F-A900-0335D5E1D29B}"/>
                </a:ext>
              </a:extLst>
            </p:cNvPr>
            <p:cNvSpPr/>
            <p:nvPr/>
          </p:nvSpPr>
          <p:spPr>
            <a:xfrm>
              <a:off x="4150964" y="4826377"/>
              <a:ext cx="146400" cy="1557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12700" cap="flat" cmpd="sng">
              <a:solidFill>
                <a:schemeClr val="bg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bg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638;p52">
              <a:extLst>
                <a:ext uri="{FF2B5EF4-FFF2-40B4-BE49-F238E27FC236}">
                  <a16:creationId xmlns:a16="http://schemas.microsoft.com/office/drawing/2014/main" id="{53BB80F2-9549-4491-B213-6F118C48076F}"/>
                </a:ext>
              </a:extLst>
            </p:cNvPr>
            <p:cNvSpPr txBox="1"/>
            <p:nvPr/>
          </p:nvSpPr>
          <p:spPr>
            <a:xfrm>
              <a:off x="2209354" y="4417271"/>
              <a:ext cx="6621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T+30</a:t>
              </a:r>
              <a:endParaRPr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3" name="Google Shape;640;p52">
              <a:extLst>
                <a:ext uri="{FF2B5EF4-FFF2-40B4-BE49-F238E27FC236}">
                  <a16:creationId xmlns:a16="http://schemas.microsoft.com/office/drawing/2014/main" id="{06F707B1-0ED8-44D6-8308-CF76F6C2B019}"/>
                </a:ext>
              </a:extLst>
            </p:cNvPr>
            <p:cNvSpPr txBox="1"/>
            <p:nvPr/>
          </p:nvSpPr>
          <p:spPr>
            <a:xfrm>
              <a:off x="3209300" y="4407848"/>
              <a:ext cx="6621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T+60</a:t>
              </a:r>
              <a:endParaRPr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4" name="Google Shape;641;p52">
              <a:extLst>
                <a:ext uri="{FF2B5EF4-FFF2-40B4-BE49-F238E27FC236}">
                  <a16:creationId xmlns:a16="http://schemas.microsoft.com/office/drawing/2014/main" id="{9BEF097E-9E41-4943-A140-F9A149B611B7}"/>
                </a:ext>
              </a:extLst>
            </p:cNvPr>
            <p:cNvSpPr txBox="1"/>
            <p:nvPr/>
          </p:nvSpPr>
          <p:spPr>
            <a:xfrm>
              <a:off x="4334395" y="4417856"/>
              <a:ext cx="6621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T+90</a:t>
              </a:r>
              <a:endParaRPr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5" name="Google Shape;642;p52">
              <a:extLst>
                <a:ext uri="{FF2B5EF4-FFF2-40B4-BE49-F238E27FC236}">
                  <a16:creationId xmlns:a16="http://schemas.microsoft.com/office/drawing/2014/main" id="{508F2B88-01A3-48AD-B2A4-A0EE14EA5FF0}"/>
                </a:ext>
              </a:extLst>
            </p:cNvPr>
            <p:cNvSpPr txBox="1"/>
            <p:nvPr/>
          </p:nvSpPr>
          <p:spPr>
            <a:xfrm>
              <a:off x="5295746" y="4386282"/>
              <a:ext cx="7146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T+120</a:t>
              </a:r>
              <a:endParaRPr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6" name="Google Shape;643;p52">
              <a:extLst>
                <a:ext uri="{FF2B5EF4-FFF2-40B4-BE49-F238E27FC236}">
                  <a16:creationId xmlns:a16="http://schemas.microsoft.com/office/drawing/2014/main" id="{9A83E8B6-C48A-467F-B152-41380FC2BBD7}"/>
                </a:ext>
              </a:extLst>
            </p:cNvPr>
            <p:cNvSpPr txBox="1"/>
            <p:nvPr/>
          </p:nvSpPr>
          <p:spPr>
            <a:xfrm>
              <a:off x="6348674" y="4386282"/>
              <a:ext cx="7146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T+150</a:t>
              </a:r>
              <a:endParaRPr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7" name="Google Shape;644;p52">
              <a:extLst>
                <a:ext uri="{FF2B5EF4-FFF2-40B4-BE49-F238E27FC236}">
                  <a16:creationId xmlns:a16="http://schemas.microsoft.com/office/drawing/2014/main" id="{E7C36B71-9D26-4611-BA2D-4207AD9ADB54}"/>
                </a:ext>
              </a:extLst>
            </p:cNvPr>
            <p:cNvSpPr txBox="1"/>
            <p:nvPr/>
          </p:nvSpPr>
          <p:spPr>
            <a:xfrm>
              <a:off x="7401602" y="4373862"/>
              <a:ext cx="7725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T+180</a:t>
              </a:r>
              <a:endParaRPr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9" name="Google Shape;580;p49">
            <a:extLst>
              <a:ext uri="{FF2B5EF4-FFF2-40B4-BE49-F238E27FC236}">
                <a16:creationId xmlns:a16="http://schemas.microsoft.com/office/drawing/2014/main" id="{50D4FAE1-20F9-435A-AD8D-2AA5773CCA88}"/>
              </a:ext>
            </a:extLst>
          </p:cNvPr>
          <p:cNvSpPr txBox="1">
            <a:spLocks/>
          </p:cNvSpPr>
          <p:nvPr/>
        </p:nvSpPr>
        <p:spPr>
          <a:xfrm>
            <a:off x="158400" y="65452"/>
            <a:ext cx="8279999" cy="346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Prediction on a specific region[Size 128 X 128 of original image </a:t>
            </a:r>
            <a:r>
              <a:rPr lang="en-US" sz="1800" dirty="0" err="1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i.e</a:t>
            </a:r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(1616 X 1618)]</a:t>
            </a:r>
          </a:p>
        </p:txBody>
      </p:sp>
    </p:spTree>
    <p:extLst>
      <p:ext uri="{BB962C8B-B14F-4D97-AF65-F5344CB8AC3E}">
        <p14:creationId xmlns:p14="http://schemas.microsoft.com/office/powerpoint/2010/main" val="2903336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3426D-04C0-4595-A3C3-3E3CB78910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A041F10-AD9F-4A71-8BE0-E2800590F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128384"/>
              </p:ext>
            </p:extLst>
          </p:nvPr>
        </p:nvGraphicFramePr>
        <p:xfrm>
          <a:off x="1408800" y="1910035"/>
          <a:ext cx="6662400" cy="2595880"/>
        </p:xfrm>
        <a:graphic>
          <a:graphicData uri="http://schemas.openxmlformats.org/drawingml/2006/table">
            <a:tbl>
              <a:tblPr firstRow="1" bandRow="1">
                <a:tableStyleId>{F6BC88F7-671B-4C1C-9F6E-1CC0D9B95C89}</a:tableStyleId>
              </a:tblPr>
              <a:tblGrid>
                <a:gridCol w="2220800">
                  <a:extLst>
                    <a:ext uri="{9D8B030D-6E8A-4147-A177-3AD203B41FA5}">
                      <a16:colId xmlns:a16="http://schemas.microsoft.com/office/drawing/2014/main" val="258529275"/>
                    </a:ext>
                  </a:extLst>
                </a:gridCol>
                <a:gridCol w="2220800">
                  <a:extLst>
                    <a:ext uri="{9D8B030D-6E8A-4147-A177-3AD203B41FA5}">
                      <a16:colId xmlns:a16="http://schemas.microsoft.com/office/drawing/2014/main" val="43374672"/>
                    </a:ext>
                  </a:extLst>
                </a:gridCol>
                <a:gridCol w="2220800">
                  <a:extLst>
                    <a:ext uri="{9D8B030D-6E8A-4147-A177-3AD203B41FA5}">
                      <a16:colId xmlns:a16="http://schemas.microsoft.com/office/drawing/2014/main" val="837024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Correlation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063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T[n+1]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inherit"/>
                        </a:rPr>
                        <a:t>0.00691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inherit"/>
                        </a:rPr>
                        <a:t>0.825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275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T[n+2]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inherit"/>
                        </a:rPr>
                        <a:t>0.01237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inherit"/>
                        </a:rPr>
                        <a:t>0.700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245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T[n+3]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inherit"/>
                        </a:rPr>
                        <a:t>0.02389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latin typeface="inherit"/>
                        </a:rPr>
                        <a:t>0.609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1106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T[n+4]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inherit"/>
                        </a:rPr>
                        <a:t>0.01672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latin typeface="inherit"/>
                        </a:rPr>
                        <a:t>0.525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51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T[n+5]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inherit"/>
                        </a:rPr>
                        <a:t>0.02425</a:t>
                      </a:r>
                      <a:endParaRPr lang="en-IN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inherit"/>
                        </a:rPr>
                        <a:t>0.454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688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T[n+6]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latin typeface="inherit"/>
                        </a:rPr>
                        <a:t>0.02494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dirty="0">
                          <a:latin typeface="inherit"/>
                        </a:rPr>
                        <a:t>0.398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070162"/>
                  </a:ext>
                </a:extLst>
              </a:tr>
            </a:tbl>
          </a:graphicData>
        </a:graphic>
      </p:graphicFrame>
      <p:sp>
        <p:nvSpPr>
          <p:cNvPr id="7" name="Google Shape;580;p49">
            <a:extLst>
              <a:ext uri="{FF2B5EF4-FFF2-40B4-BE49-F238E27FC236}">
                <a16:creationId xmlns:a16="http://schemas.microsoft.com/office/drawing/2014/main" id="{9DB792E7-D3F9-4CCB-9D11-CE9B056D716F}"/>
              </a:ext>
            </a:extLst>
          </p:cNvPr>
          <p:cNvSpPr txBox="1">
            <a:spLocks/>
          </p:cNvSpPr>
          <p:nvPr/>
        </p:nvSpPr>
        <p:spPr>
          <a:xfrm>
            <a:off x="0" y="637584"/>
            <a:ext cx="9144000" cy="485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None/>
              <a:defRPr sz="2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Validation statistics for particular region of size 128 X 128 </a:t>
            </a:r>
          </a:p>
        </p:txBody>
      </p:sp>
    </p:spTree>
    <p:extLst>
      <p:ext uri="{BB962C8B-B14F-4D97-AF65-F5344CB8AC3E}">
        <p14:creationId xmlns:p14="http://schemas.microsoft.com/office/powerpoint/2010/main" val="3190556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FEA673-1202-451C-959C-F33B6C83C7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pic>
        <p:nvPicPr>
          <p:cNvPr id="6" name="24cropdatagt">
            <a:hlinkClick r:id="" action="ppaction://media"/>
            <a:extLst>
              <a:ext uri="{FF2B5EF4-FFF2-40B4-BE49-F238E27FC236}">
                <a16:creationId xmlns:a16="http://schemas.microsoft.com/office/drawing/2014/main" id="{4F3F7655-02C2-43C7-BB59-503592872D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8862" y="1100309"/>
            <a:ext cx="3947975" cy="3562082"/>
          </a:xfrm>
          <a:prstGeom prst="rect">
            <a:avLst/>
          </a:prstGeom>
        </p:spPr>
      </p:pic>
      <p:pic>
        <p:nvPicPr>
          <p:cNvPr id="7" name="24cropdatapred">
            <a:hlinkClick r:id="" action="ppaction://media"/>
            <a:extLst>
              <a:ext uri="{FF2B5EF4-FFF2-40B4-BE49-F238E27FC236}">
                <a16:creationId xmlns:a16="http://schemas.microsoft.com/office/drawing/2014/main" id="{164A5F98-35D2-4416-9C2B-5BD587606C7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67165" y="1100308"/>
            <a:ext cx="3947976" cy="3562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F3C2C2-7FA9-4F9B-B53A-896EECEF8363}"/>
              </a:ext>
            </a:extLst>
          </p:cNvPr>
          <p:cNvSpPr txBox="1"/>
          <p:nvPr/>
        </p:nvSpPr>
        <p:spPr>
          <a:xfrm>
            <a:off x="2199218" y="84645"/>
            <a:ext cx="474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Animation for specific region prediction</a:t>
            </a:r>
            <a:endParaRPr lang="en-I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3BAF5C-3685-4902-A4BE-AF7E00A52D85}"/>
              </a:ext>
            </a:extLst>
          </p:cNvPr>
          <p:cNvSpPr txBox="1"/>
          <p:nvPr/>
        </p:nvSpPr>
        <p:spPr>
          <a:xfrm>
            <a:off x="5668353" y="792531"/>
            <a:ext cx="214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Prediction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99E48-824F-40A3-8E8E-E418891D306F}"/>
              </a:ext>
            </a:extLst>
          </p:cNvPr>
          <p:cNvSpPr txBox="1"/>
          <p:nvPr/>
        </p:nvSpPr>
        <p:spPr>
          <a:xfrm>
            <a:off x="1074000" y="749862"/>
            <a:ext cx="214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Ground truth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886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FEFEF"/>
          </a:fgClr>
          <a:bgClr>
            <a:schemeClr val="bg1"/>
          </a:bgClr>
        </a:patt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dirty="0"/>
              <a:t>FUTURE WORK</a:t>
            </a:r>
            <a:endParaRPr dirty="0"/>
          </a:p>
        </p:txBody>
      </p:sp>
      <p:sp>
        <p:nvSpPr>
          <p:cNvPr id="681" name="Google Shape;681;p54"/>
          <p:cNvSpPr txBox="1">
            <a:spLocks noGrp="1"/>
          </p:cNvSpPr>
          <p:nvPr>
            <p:ph type="body" idx="1"/>
          </p:nvPr>
        </p:nvSpPr>
        <p:spPr>
          <a:xfrm>
            <a:off x="721225" y="1965150"/>
            <a:ext cx="5241998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 sz="1500" b="1"/>
              <a:t>OUR MODEL IS ADAPTED TO IN-CORPORATE CHANGES.</a:t>
            </a:r>
            <a:endParaRPr sz="1500" b="1"/>
          </a:p>
        </p:txBody>
      </p:sp>
      <p:sp>
        <p:nvSpPr>
          <p:cNvPr id="682" name="Google Shape;682;p54"/>
          <p:cNvSpPr txBox="1"/>
          <p:nvPr/>
        </p:nvSpPr>
        <p:spPr>
          <a:xfrm>
            <a:off x="734523" y="3083150"/>
            <a:ext cx="52287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5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5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500" dirty="0">
                <a:latin typeface="Lato"/>
                <a:ea typeface="Lato"/>
                <a:cs typeface="Lato"/>
                <a:sym typeface="Lato"/>
              </a:rPr>
              <a:t>Longer Training Dataset (~ more than 10 Years)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54"/>
          <p:cNvSpPr txBox="1"/>
          <p:nvPr/>
        </p:nvSpPr>
        <p:spPr>
          <a:xfrm>
            <a:off x="734525" y="3344450"/>
            <a:ext cx="80877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5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lang="en-GB" sz="1500" b="1" i="0" u="none" strike="noStrike" cap="none" dirty="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 b="0" i="0" u="none" strike="noStrike" cap="none" dirty="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Inclusion of Additional parameters  to</a:t>
            </a:r>
            <a:r>
              <a:rPr lang="en-GB" sz="15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produce better Nowcasting Results.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92BB2B-DA7D-4086-B5EC-423FDEB37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6"/>
          <p:cNvSpPr txBox="1">
            <a:spLocks noGrp="1"/>
          </p:cNvSpPr>
          <p:nvPr>
            <p:ph type="title"/>
          </p:nvPr>
        </p:nvSpPr>
        <p:spPr>
          <a:xfrm>
            <a:off x="616688" y="572525"/>
            <a:ext cx="7737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GB" sz="3100" b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3100" b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sp>
        <p:nvSpPr>
          <p:cNvPr id="698" name="Google Shape;698;p56"/>
          <p:cNvSpPr txBox="1">
            <a:spLocks noGrp="1"/>
          </p:cNvSpPr>
          <p:nvPr>
            <p:ph type="body" idx="1"/>
          </p:nvPr>
        </p:nvSpPr>
        <p:spPr>
          <a:xfrm>
            <a:off x="1074300" y="1376149"/>
            <a:ext cx="7842900" cy="3575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Shukla, Bipasha &amp; </a:t>
            </a:r>
            <a:r>
              <a:rPr lang="en-GB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Kishtawal</a:t>
            </a:r>
            <a:r>
              <a:rPr lang="en-GB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Chandra &amp; Pal, P.K.. (2014). Prediction of Satellite Image Sequence for Weather Nowcasting Using Cluster-Based Spatiotemporal Regression. Geoscience and Remote Sensing, IEEE Transactions on. 52. 4155-4160. 10.1109/TGRS.2013.2280094</a:t>
            </a: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N. Srivastava, E. </a:t>
            </a:r>
            <a:r>
              <a:rPr lang="en-GB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Mansimov</a:t>
            </a:r>
            <a:r>
              <a:rPr lang="en-GB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and R. </a:t>
            </a:r>
            <a:r>
              <a:rPr lang="en-GB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Salakhutdinov</a:t>
            </a:r>
            <a:r>
              <a:rPr lang="en-GB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Unsupervised learning of video representations using </a:t>
            </a:r>
            <a:r>
              <a:rPr lang="en-GB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Lstms</a:t>
            </a:r>
            <a:r>
              <a:rPr lang="en-GB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InICML</a:t>
            </a:r>
            <a:r>
              <a:rPr lang="en-GB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2015.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Kumar, Ashutosh &amp; Islam, Tanvir &amp; Sekimoto, Yoshihide &amp; </a:t>
            </a:r>
            <a:r>
              <a:rPr lang="en-GB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Mattmann</a:t>
            </a:r>
            <a:r>
              <a:rPr lang="en-GB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Chris &amp; Wilson, Brian. (2020). </a:t>
            </a:r>
            <a:r>
              <a:rPr lang="en-GB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Convcast</a:t>
            </a:r>
            <a:r>
              <a:rPr lang="en-GB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An embedded convolutional LSTM based architecture for precipitation nowcasting using satellite data. PLOS ONE. 15. e0230114. 10.1371/journal.pone.0230114.</a:t>
            </a: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Xingjian Shi, </a:t>
            </a:r>
            <a:r>
              <a:rPr lang="en-GB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Zhourong</a:t>
            </a:r>
            <a:r>
              <a:rPr lang="en-GB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Chen, Hao Wang, </a:t>
            </a:r>
            <a:r>
              <a:rPr lang="en-GB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Dit</a:t>
            </a:r>
            <a:r>
              <a:rPr lang="en-GB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Yan Yeung, Wai kin Wong, and Wang </a:t>
            </a:r>
            <a:r>
              <a:rPr lang="en-GB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chun</a:t>
            </a:r>
            <a:r>
              <a:rPr lang="en-GB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Woo. Convolutional LSTM network: A machine learning approach for precipitation nowcasting in twenty ninth conference on Neural Information Processing Systems(NIPS), 2015</a:t>
            </a:r>
            <a:endParaRPr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56"/>
          <p:cNvSpPr/>
          <p:nvPr/>
        </p:nvSpPr>
        <p:spPr>
          <a:xfrm>
            <a:off x="565975" y="1444913"/>
            <a:ext cx="439200" cy="433500"/>
          </a:xfrm>
          <a:prstGeom prst="ellipse">
            <a:avLst/>
          </a:prstGeom>
          <a:solidFill>
            <a:srgbClr val="00BFA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9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56"/>
          <p:cNvSpPr/>
          <p:nvPr/>
        </p:nvSpPr>
        <p:spPr>
          <a:xfrm>
            <a:off x="565975" y="2141050"/>
            <a:ext cx="439200" cy="433500"/>
          </a:xfrm>
          <a:prstGeom prst="ellipse">
            <a:avLst/>
          </a:prstGeom>
          <a:solidFill>
            <a:srgbClr val="00BFA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56"/>
          <p:cNvSpPr/>
          <p:nvPr/>
        </p:nvSpPr>
        <p:spPr>
          <a:xfrm>
            <a:off x="565975" y="2947249"/>
            <a:ext cx="439200" cy="433500"/>
          </a:xfrm>
          <a:prstGeom prst="ellipse">
            <a:avLst/>
          </a:prstGeom>
          <a:solidFill>
            <a:srgbClr val="00BFA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9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56"/>
          <p:cNvSpPr/>
          <p:nvPr/>
        </p:nvSpPr>
        <p:spPr>
          <a:xfrm>
            <a:off x="565975" y="3872963"/>
            <a:ext cx="439200" cy="433500"/>
          </a:xfrm>
          <a:prstGeom prst="ellipse">
            <a:avLst/>
          </a:prstGeom>
          <a:solidFill>
            <a:srgbClr val="00BFA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9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E145A-BD83-4D6F-A679-E448BB12C2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C907D5-5611-47C7-9C3B-A79E2501CE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6367-FB1B-4C06-8C83-CC940F103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88" y="535925"/>
            <a:ext cx="7688700" cy="535200"/>
          </a:xfrm>
        </p:spPr>
        <p:txBody>
          <a:bodyPr/>
          <a:lstStyle/>
          <a:p>
            <a:r>
              <a:rPr lang="en-US" dirty="0"/>
              <a:t>Table of contents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45B6B-5CD2-4B95-90E5-AE77A40B36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1486A3F4-3F82-4AFF-8905-90E893D84254}"/>
              </a:ext>
            </a:extLst>
          </p:cNvPr>
          <p:cNvSpPr txBox="1"/>
          <p:nvPr/>
        </p:nvSpPr>
        <p:spPr>
          <a:xfrm>
            <a:off x="891788" y="1578605"/>
            <a:ext cx="1114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A3A38E22-E7D5-4626-B094-EBBB878A38DF}"/>
              </a:ext>
            </a:extLst>
          </p:cNvPr>
          <p:cNvSpPr txBox="1"/>
          <p:nvPr/>
        </p:nvSpPr>
        <p:spPr>
          <a:xfrm>
            <a:off x="891788" y="2073086"/>
            <a:ext cx="1600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Literature Review</a:t>
            </a:r>
            <a:endParaRPr lang="en-IN" dirty="0"/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04E6E48C-FD18-4334-BE51-93E9B82696DB}"/>
              </a:ext>
            </a:extLst>
          </p:cNvPr>
          <p:cNvSpPr txBox="1"/>
          <p:nvPr/>
        </p:nvSpPr>
        <p:spPr>
          <a:xfrm>
            <a:off x="891788" y="2565102"/>
            <a:ext cx="2757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Time Series Sequence Forecast</a:t>
            </a:r>
            <a:endParaRPr lang="en-IN" dirty="0"/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C6DE50A4-0F77-46F3-94CA-141EF705CD24}"/>
              </a:ext>
            </a:extLst>
          </p:cNvPr>
          <p:cNvSpPr txBox="1"/>
          <p:nvPr/>
        </p:nvSpPr>
        <p:spPr>
          <a:xfrm>
            <a:off x="891788" y="3051729"/>
            <a:ext cx="2921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Sequence to Sequence Learning</a:t>
            </a:r>
            <a:endParaRPr lang="en-IN" dirty="0"/>
          </a:p>
        </p:txBody>
      </p:sp>
      <p:sp>
        <p:nvSpPr>
          <p:cNvPr id="10" name="TextBox 9">
            <a:hlinkClick r:id="rId7" action="ppaction://hlinksldjump"/>
            <a:extLst>
              <a:ext uri="{FF2B5EF4-FFF2-40B4-BE49-F238E27FC236}">
                <a16:creationId xmlns:a16="http://schemas.microsoft.com/office/drawing/2014/main" id="{C41278BF-E9B5-4F49-B019-7946BC99E85D}"/>
              </a:ext>
            </a:extLst>
          </p:cNvPr>
          <p:cNvSpPr txBox="1"/>
          <p:nvPr/>
        </p:nvSpPr>
        <p:spPr>
          <a:xfrm>
            <a:off x="891788" y="3540790"/>
            <a:ext cx="2921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Composite model</a:t>
            </a:r>
            <a:endParaRPr lang="en-IN" dirty="0"/>
          </a:p>
        </p:txBody>
      </p:sp>
      <p:sp>
        <p:nvSpPr>
          <p:cNvPr id="11" name="TextBox 10">
            <a:hlinkClick r:id="rId8" action="ppaction://hlinksldjump"/>
            <a:extLst>
              <a:ext uri="{FF2B5EF4-FFF2-40B4-BE49-F238E27FC236}">
                <a16:creationId xmlns:a16="http://schemas.microsoft.com/office/drawing/2014/main" id="{34033BDB-DC36-45FA-94E0-E4A8D79DC7D3}"/>
              </a:ext>
            </a:extLst>
          </p:cNvPr>
          <p:cNvSpPr txBox="1"/>
          <p:nvPr/>
        </p:nvSpPr>
        <p:spPr>
          <a:xfrm>
            <a:off x="896401" y="4028526"/>
            <a:ext cx="2921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Encoding forecasting structure</a:t>
            </a:r>
            <a:endParaRPr lang="en-IN" dirty="0"/>
          </a:p>
        </p:txBody>
      </p:sp>
      <p:sp>
        <p:nvSpPr>
          <p:cNvPr id="12" name="TextBox 11">
            <a:hlinkClick r:id="rId9" action="ppaction://hlinksldjump"/>
            <a:extLst>
              <a:ext uri="{FF2B5EF4-FFF2-40B4-BE49-F238E27FC236}">
                <a16:creationId xmlns:a16="http://schemas.microsoft.com/office/drawing/2014/main" id="{4C0DA3F4-942C-465B-B687-961B135EB7FC}"/>
              </a:ext>
            </a:extLst>
          </p:cNvPr>
          <p:cNvSpPr txBox="1"/>
          <p:nvPr/>
        </p:nvSpPr>
        <p:spPr>
          <a:xfrm>
            <a:off x="4994652" y="1545771"/>
            <a:ext cx="2921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Training and Data details</a:t>
            </a:r>
            <a:endParaRPr lang="en-IN" dirty="0"/>
          </a:p>
        </p:txBody>
      </p:sp>
      <p:sp>
        <p:nvSpPr>
          <p:cNvPr id="14" name="TextBox 13">
            <a:hlinkClick r:id="rId10" action="ppaction://hlinksldjump"/>
            <a:extLst>
              <a:ext uri="{FF2B5EF4-FFF2-40B4-BE49-F238E27FC236}">
                <a16:creationId xmlns:a16="http://schemas.microsoft.com/office/drawing/2014/main" id="{C8056BB4-BD47-4A50-A2E3-1CD594B4F39E}"/>
              </a:ext>
            </a:extLst>
          </p:cNvPr>
          <p:cNvSpPr txBox="1"/>
          <p:nvPr/>
        </p:nvSpPr>
        <p:spPr>
          <a:xfrm>
            <a:off x="4994652" y="2005608"/>
            <a:ext cx="2921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Jury suggestions Day1</a:t>
            </a:r>
            <a:endParaRPr lang="en-IN" dirty="0"/>
          </a:p>
        </p:txBody>
      </p:sp>
      <p:sp>
        <p:nvSpPr>
          <p:cNvPr id="15" name="TextBox 14">
            <a:hlinkClick r:id="rId11" action="ppaction://hlinksldjump"/>
            <a:extLst>
              <a:ext uri="{FF2B5EF4-FFF2-40B4-BE49-F238E27FC236}">
                <a16:creationId xmlns:a16="http://schemas.microsoft.com/office/drawing/2014/main" id="{A637434E-F7DB-44BF-9564-BB55EE4760B5}"/>
              </a:ext>
            </a:extLst>
          </p:cNvPr>
          <p:cNvSpPr txBox="1"/>
          <p:nvPr/>
        </p:nvSpPr>
        <p:spPr>
          <a:xfrm>
            <a:off x="4994652" y="2477329"/>
            <a:ext cx="372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Jury suggestions Day2</a:t>
            </a:r>
            <a:endParaRPr lang="en-IN" dirty="0"/>
          </a:p>
        </p:txBody>
      </p:sp>
      <p:sp>
        <p:nvSpPr>
          <p:cNvPr id="18" name="TextBox 17">
            <a:hlinkClick r:id="rId12" action="ppaction://hlinksldjump"/>
            <a:extLst>
              <a:ext uri="{FF2B5EF4-FFF2-40B4-BE49-F238E27FC236}">
                <a16:creationId xmlns:a16="http://schemas.microsoft.com/office/drawing/2014/main" id="{61F6BC91-EFA3-4AC8-8B95-91437578B810}"/>
              </a:ext>
            </a:extLst>
          </p:cNvPr>
          <p:cNvSpPr txBox="1"/>
          <p:nvPr/>
        </p:nvSpPr>
        <p:spPr>
          <a:xfrm>
            <a:off x="4994652" y="3456299"/>
            <a:ext cx="372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Future Work</a:t>
            </a:r>
            <a:endParaRPr lang="en-IN" dirty="0"/>
          </a:p>
        </p:txBody>
      </p:sp>
      <p:sp>
        <p:nvSpPr>
          <p:cNvPr id="19" name="TextBox 18">
            <a:hlinkClick r:id="rId13" action="ppaction://hlinksldjump"/>
            <a:extLst>
              <a:ext uri="{FF2B5EF4-FFF2-40B4-BE49-F238E27FC236}">
                <a16:creationId xmlns:a16="http://schemas.microsoft.com/office/drawing/2014/main" id="{579C1587-4130-456A-81EE-0DED09A754FD}"/>
              </a:ext>
            </a:extLst>
          </p:cNvPr>
          <p:cNvSpPr txBox="1"/>
          <p:nvPr/>
        </p:nvSpPr>
        <p:spPr>
          <a:xfrm>
            <a:off x="4994652" y="3914108"/>
            <a:ext cx="372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References</a:t>
            </a:r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1EDA037-247D-4AF4-81FA-200841F40A47}"/>
              </a:ext>
            </a:extLst>
          </p:cNvPr>
          <p:cNvSpPr/>
          <p:nvPr/>
        </p:nvSpPr>
        <p:spPr>
          <a:xfrm>
            <a:off x="512747" y="1619114"/>
            <a:ext cx="234282" cy="234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EDBCCB-0C9A-43B3-92B6-225152B40B06}"/>
              </a:ext>
            </a:extLst>
          </p:cNvPr>
          <p:cNvSpPr/>
          <p:nvPr/>
        </p:nvSpPr>
        <p:spPr>
          <a:xfrm>
            <a:off x="512747" y="2109757"/>
            <a:ext cx="234282" cy="234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30483B7-6FCA-43B2-93BD-41C186F7A8CA}"/>
              </a:ext>
            </a:extLst>
          </p:cNvPr>
          <p:cNvSpPr/>
          <p:nvPr/>
        </p:nvSpPr>
        <p:spPr>
          <a:xfrm>
            <a:off x="512747" y="2613808"/>
            <a:ext cx="234282" cy="234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381A9B8-6758-48BF-B893-B9FF7D4F9B9C}"/>
              </a:ext>
            </a:extLst>
          </p:cNvPr>
          <p:cNvSpPr/>
          <p:nvPr/>
        </p:nvSpPr>
        <p:spPr>
          <a:xfrm>
            <a:off x="512747" y="3084678"/>
            <a:ext cx="234282" cy="234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8AAA8CB-1E78-4001-888A-A7D742672F63}"/>
              </a:ext>
            </a:extLst>
          </p:cNvPr>
          <p:cNvSpPr/>
          <p:nvPr/>
        </p:nvSpPr>
        <p:spPr>
          <a:xfrm>
            <a:off x="512747" y="3587159"/>
            <a:ext cx="234282" cy="234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AB00DBE-65BD-4921-AC8C-FAC3F5C33925}"/>
              </a:ext>
            </a:extLst>
          </p:cNvPr>
          <p:cNvSpPr/>
          <p:nvPr/>
        </p:nvSpPr>
        <p:spPr>
          <a:xfrm>
            <a:off x="512747" y="4065197"/>
            <a:ext cx="234282" cy="234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A381829-07C2-46C3-9AEF-5A94B46EDD01}"/>
              </a:ext>
            </a:extLst>
          </p:cNvPr>
          <p:cNvSpPr/>
          <p:nvPr/>
        </p:nvSpPr>
        <p:spPr>
          <a:xfrm>
            <a:off x="4524636" y="1579262"/>
            <a:ext cx="234282" cy="234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047846F-6A4C-40E9-9601-2010EDC3A322}"/>
              </a:ext>
            </a:extLst>
          </p:cNvPr>
          <p:cNvSpPr/>
          <p:nvPr/>
        </p:nvSpPr>
        <p:spPr>
          <a:xfrm>
            <a:off x="4524638" y="2085616"/>
            <a:ext cx="213253" cy="2048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F36200E-0050-420B-929D-D5DFCF9FAFED}"/>
              </a:ext>
            </a:extLst>
          </p:cNvPr>
          <p:cNvSpPr/>
          <p:nvPr/>
        </p:nvSpPr>
        <p:spPr>
          <a:xfrm>
            <a:off x="4524637" y="2543425"/>
            <a:ext cx="213253" cy="2048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C351AD7-4E9D-4F6E-A9E7-36E2049B5D7F}"/>
              </a:ext>
            </a:extLst>
          </p:cNvPr>
          <p:cNvSpPr/>
          <p:nvPr/>
        </p:nvSpPr>
        <p:spPr>
          <a:xfrm>
            <a:off x="4524636" y="3042487"/>
            <a:ext cx="213253" cy="234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E569C0C-3EA0-41C3-B305-7733560771B0}"/>
              </a:ext>
            </a:extLst>
          </p:cNvPr>
          <p:cNvSpPr txBox="1"/>
          <p:nvPr/>
        </p:nvSpPr>
        <p:spPr>
          <a:xfrm>
            <a:off x="4437936" y="3017850"/>
            <a:ext cx="386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DADF9EB-96D3-4235-A990-C7FDE3CF1B4A}"/>
              </a:ext>
            </a:extLst>
          </p:cNvPr>
          <p:cNvSpPr/>
          <p:nvPr/>
        </p:nvSpPr>
        <p:spPr>
          <a:xfrm>
            <a:off x="4524636" y="3500296"/>
            <a:ext cx="213253" cy="234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B2663C-191A-44B0-8E4A-2CF5BFF938BA}"/>
              </a:ext>
            </a:extLst>
          </p:cNvPr>
          <p:cNvSpPr txBox="1"/>
          <p:nvPr/>
        </p:nvSpPr>
        <p:spPr>
          <a:xfrm>
            <a:off x="4437936" y="3452049"/>
            <a:ext cx="386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0109086-D9B5-4F8B-B06C-814FCA95CFD0}"/>
              </a:ext>
            </a:extLst>
          </p:cNvPr>
          <p:cNvSpPr/>
          <p:nvPr/>
        </p:nvSpPr>
        <p:spPr>
          <a:xfrm>
            <a:off x="4535151" y="3966945"/>
            <a:ext cx="213253" cy="234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6C971A-3432-483B-8CF5-1C7BD443A313}"/>
              </a:ext>
            </a:extLst>
          </p:cNvPr>
          <p:cNvSpPr txBox="1"/>
          <p:nvPr/>
        </p:nvSpPr>
        <p:spPr>
          <a:xfrm>
            <a:off x="4448451" y="3918698"/>
            <a:ext cx="386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hlinkClick r:id="rId14" action="ppaction://hlinksldjump"/>
            <a:extLst>
              <a:ext uri="{FF2B5EF4-FFF2-40B4-BE49-F238E27FC236}">
                <a16:creationId xmlns:a16="http://schemas.microsoft.com/office/drawing/2014/main" id="{6A763D47-DD21-49AF-9F99-4CBD8C1309E2}"/>
              </a:ext>
            </a:extLst>
          </p:cNvPr>
          <p:cNvSpPr txBox="1"/>
          <p:nvPr/>
        </p:nvSpPr>
        <p:spPr>
          <a:xfrm>
            <a:off x="4994652" y="2951975"/>
            <a:ext cx="372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Jury suggestions Final Day Mentoring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2632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 txBox="1">
            <a:spLocks noGrp="1"/>
          </p:cNvSpPr>
          <p:nvPr>
            <p:ph type="title"/>
          </p:nvPr>
        </p:nvSpPr>
        <p:spPr>
          <a:xfrm>
            <a:off x="665654" y="5725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375" name="Google Shape;375;p39"/>
          <p:cNvSpPr txBox="1">
            <a:spLocks noGrp="1"/>
          </p:cNvSpPr>
          <p:nvPr>
            <p:ph type="body" idx="1"/>
          </p:nvPr>
        </p:nvSpPr>
        <p:spPr>
          <a:xfrm>
            <a:off x="1148316" y="1538177"/>
            <a:ext cx="7269909" cy="3032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Nowcasting is a technique for very short-range forecasting that maps the current weather, then uses the direction of movement to forecast the weather a short period ahead.</a:t>
            </a:r>
            <a:endParaRPr dirty="0"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goal of nowcasting is to use the previously observed sequence to forecast a fixed length of the future frames in a local region over a relatively short period of time.</a:t>
            </a:r>
            <a:endParaRPr dirty="0"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Nowcasting of meteorological images will help in forecasting images for next 3 hrs.</a:t>
            </a:r>
            <a:endParaRPr dirty="0"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400" b="0" i="0" u="none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 b="0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per our Problem Statement, we’ll be developing an AI/ML based software to generate nowcasted satellite images and its animation loop for next 3 Hrs. at an interval of 30 Min. using data from INSAT-3D and INSAT-3DR</a:t>
            </a:r>
            <a:endParaRPr sz="1400" b="0" i="0" u="none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9"/>
          <p:cNvSpPr/>
          <p:nvPr/>
        </p:nvSpPr>
        <p:spPr>
          <a:xfrm>
            <a:off x="723330" y="1628782"/>
            <a:ext cx="351000" cy="328800"/>
          </a:xfrm>
          <a:prstGeom prst="ellipse">
            <a:avLst/>
          </a:prstGeom>
          <a:solidFill>
            <a:srgbClr val="00BFA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9"/>
          <p:cNvSpPr/>
          <p:nvPr/>
        </p:nvSpPr>
        <p:spPr>
          <a:xfrm>
            <a:off x="723330" y="2346075"/>
            <a:ext cx="351000" cy="328800"/>
          </a:xfrm>
          <a:prstGeom prst="ellipse">
            <a:avLst/>
          </a:prstGeom>
          <a:solidFill>
            <a:srgbClr val="00BFA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9"/>
          <p:cNvSpPr/>
          <p:nvPr/>
        </p:nvSpPr>
        <p:spPr>
          <a:xfrm>
            <a:off x="723330" y="3063368"/>
            <a:ext cx="351000" cy="328800"/>
          </a:xfrm>
          <a:prstGeom prst="ellipse">
            <a:avLst/>
          </a:prstGeom>
          <a:solidFill>
            <a:srgbClr val="00BFA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9"/>
          <p:cNvSpPr/>
          <p:nvPr/>
        </p:nvSpPr>
        <p:spPr>
          <a:xfrm>
            <a:off x="723330" y="3708410"/>
            <a:ext cx="351000" cy="328800"/>
          </a:xfrm>
          <a:prstGeom prst="ellipse">
            <a:avLst/>
          </a:prstGeom>
          <a:solidFill>
            <a:srgbClr val="00BFA5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9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2FACD9-EA7D-4A64-A860-D88E35C624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/>
          <p:nvPr/>
        </p:nvSpPr>
        <p:spPr>
          <a:xfrm>
            <a:off x="207522" y="1399162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0"/>
          <p:cNvSpPr txBox="1">
            <a:spLocks noGrp="1"/>
          </p:cNvSpPr>
          <p:nvPr>
            <p:ph type="body" idx="1"/>
          </p:nvPr>
        </p:nvSpPr>
        <p:spPr>
          <a:xfrm>
            <a:off x="621638" y="1305502"/>
            <a:ext cx="3958148" cy="163617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⮚"/>
            </a:pPr>
            <a:r>
              <a:rPr lang="en-GB" sz="1100" b="1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Prediction of Satellite Image Sequence for Weather Nowcasting Using Cluster-Based Spatiotemporal Regression [1]</a:t>
            </a:r>
            <a:endParaRPr sz="1100" b="1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For Nowcasting of satellite image, Shukla et al developed Fuzzy Clustering technique using Cluster-Based Spatiotemporal Regression</a:t>
            </a:r>
            <a:endParaRPr sz="11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TIR channel data of Kalpana-1 satellite of Image size 100 x 100 has been used</a:t>
            </a:r>
            <a:endParaRPr sz="11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000"/>
              <a:buNone/>
            </a:pPr>
            <a:endParaRPr sz="1100" dirty="0"/>
          </a:p>
        </p:txBody>
      </p:sp>
      <p:sp>
        <p:nvSpPr>
          <p:cNvPr id="386" name="Google Shape;386;p40"/>
          <p:cNvSpPr/>
          <p:nvPr/>
        </p:nvSpPr>
        <p:spPr>
          <a:xfrm>
            <a:off x="207522" y="3096563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40"/>
          <p:cNvSpPr txBox="1">
            <a:spLocks noGrp="1"/>
          </p:cNvSpPr>
          <p:nvPr>
            <p:ph type="body" idx="1"/>
          </p:nvPr>
        </p:nvSpPr>
        <p:spPr>
          <a:xfrm>
            <a:off x="621638" y="3064913"/>
            <a:ext cx="3958148" cy="181558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⮚"/>
            </a:pPr>
            <a:r>
              <a:rPr lang="en-GB" sz="1100" b="1" dirty="0" err="1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Convcast</a:t>
            </a:r>
            <a:r>
              <a:rPr lang="en-GB" sz="1100" b="1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: An embedded convolutional LSTM based architecture for precipitation nowcasting using satellite data [3]</a:t>
            </a:r>
            <a:endParaRPr sz="1100" b="1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For Precipitation Nowcasting, "</a:t>
            </a:r>
            <a:r>
              <a:rPr lang="en-GB" sz="1100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Convcast</a:t>
            </a:r>
            <a:r>
              <a:rPr lang="en-GB" sz="11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" a sequential model of </a:t>
            </a:r>
            <a:r>
              <a:rPr lang="en-GB" sz="1100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ConvLSTM</a:t>
            </a:r>
            <a:r>
              <a:rPr lang="en-GB" sz="11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layers is build by Kumar et al, to predict next frame (t+30) , given a input sequence</a:t>
            </a:r>
            <a:endParaRPr sz="11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Model is trained on NASA's IMERG precipitation data which has shape of 150x150</a:t>
            </a:r>
            <a:endParaRPr sz="1100" dirty="0"/>
          </a:p>
        </p:txBody>
      </p:sp>
      <p:sp>
        <p:nvSpPr>
          <p:cNvPr id="388" name="Google Shape;388;p40"/>
          <p:cNvSpPr/>
          <p:nvPr/>
        </p:nvSpPr>
        <p:spPr>
          <a:xfrm>
            <a:off x="4660952" y="1399162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0"/>
          <p:cNvSpPr txBox="1">
            <a:spLocks noGrp="1"/>
          </p:cNvSpPr>
          <p:nvPr>
            <p:ph type="body" idx="1"/>
          </p:nvPr>
        </p:nvSpPr>
        <p:spPr>
          <a:xfrm>
            <a:off x="5070919" y="1305502"/>
            <a:ext cx="3782459" cy="163617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⮚"/>
            </a:pPr>
            <a:r>
              <a:rPr lang="en-GB" sz="1100" b="1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Unsupervised Learning of Video Representations using LSTMs [2]</a:t>
            </a:r>
            <a:endParaRPr sz="1100" b="1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To predict Video frames, Srivastava et al , built a LSTM encoder-decoder-predictor model which reconstructs the input sequence and predicts the future sequence simultaneously</a:t>
            </a:r>
            <a:endParaRPr sz="11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Images of size 224 × 224 has been used for training the model</a:t>
            </a:r>
            <a:endParaRPr sz="1100" dirty="0"/>
          </a:p>
        </p:txBody>
      </p:sp>
      <p:sp>
        <p:nvSpPr>
          <p:cNvPr id="390" name="Google Shape;390;p40"/>
          <p:cNvSpPr/>
          <p:nvPr/>
        </p:nvSpPr>
        <p:spPr>
          <a:xfrm>
            <a:off x="4660952" y="3099298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0"/>
          <p:cNvSpPr txBox="1">
            <a:spLocks noGrp="1"/>
          </p:cNvSpPr>
          <p:nvPr>
            <p:ph type="body" idx="1"/>
          </p:nvPr>
        </p:nvSpPr>
        <p:spPr>
          <a:xfrm>
            <a:off x="5070919" y="3064913"/>
            <a:ext cx="3782459" cy="1815586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⮚"/>
            </a:pPr>
            <a:r>
              <a:rPr lang="en-GB" sz="1100" b="1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Convolutional LSTM Network: A Machine Learning Approach for Precipitation Nowcasting [4]</a:t>
            </a:r>
            <a:endParaRPr sz="1100" b="1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Shi et al formulated precipitation nowcasting as a spatiotemporal sequence forecasting problem and build Encoding-Forecasting model of </a:t>
            </a:r>
            <a:r>
              <a:rPr lang="en-GB" sz="1100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ConvLSTM</a:t>
            </a:r>
            <a:endParaRPr sz="1100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1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Radar echo map of size 100 x 100 has been used for model training</a:t>
            </a:r>
            <a:endParaRPr sz="1100" dirty="0"/>
          </a:p>
        </p:txBody>
      </p:sp>
      <p:sp>
        <p:nvSpPr>
          <p:cNvPr id="392" name="Google Shape;392;p40"/>
          <p:cNvSpPr txBox="1">
            <a:spLocks noGrp="1"/>
          </p:cNvSpPr>
          <p:nvPr>
            <p:ph type="title"/>
          </p:nvPr>
        </p:nvSpPr>
        <p:spPr>
          <a:xfrm>
            <a:off x="621650" y="587925"/>
            <a:ext cx="76887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400" dirty="0"/>
              <a:t>Literature Review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47E479-CDA4-4691-9DB1-669ED895C5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 txBox="1">
            <a:spLocks noGrp="1"/>
          </p:cNvSpPr>
          <p:nvPr>
            <p:ph type="title"/>
          </p:nvPr>
        </p:nvSpPr>
        <p:spPr>
          <a:xfrm>
            <a:off x="623777" y="609813"/>
            <a:ext cx="7794793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dirty="0"/>
              <a:t>Time Series Sequence Forecast</a:t>
            </a:r>
            <a:endParaRPr dirty="0"/>
          </a:p>
        </p:txBody>
      </p:sp>
      <p:sp>
        <p:nvSpPr>
          <p:cNvPr id="398" name="Google Shape;398;p41"/>
          <p:cNvSpPr txBox="1">
            <a:spLocks noGrp="1"/>
          </p:cNvSpPr>
          <p:nvPr>
            <p:ph type="body" idx="1"/>
          </p:nvPr>
        </p:nvSpPr>
        <p:spPr>
          <a:xfrm>
            <a:off x="880697" y="1377093"/>
            <a:ext cx="28848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None/>
            </a:pPr>
            <a:r>
              <a:rPr lang="en-GB" b="1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 sequence</a:t>
            </a:r>
            <a:r>
              <a:rPr lang="en-GB" i="0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Observed satellite images up to current time step.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1"/>
          <p:cNvSpPr txBox="1">
            <a:spLocks noGrp="1"/>
          </p:cNvSpPr>
          <p:nvPr>
            <p:ph type="body" idx="2"/>
          </p:nvPr>
        </p:nvSpPr>
        <p:spPr>
          <a:xfrm>
            <a:off x="5086425" y="1377100"/>
            <a:ext cx="32820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None/>
            </a:pPr>
            <a:r>
              <a:rPr lang="en-GB" b="1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Output sequence</a:t>
            </a:r>
            <a:r>
              <a:rPr lang="en-GB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Predicted satellite images for future time steps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ahead.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0" name="Google Shape;40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300" y="2169800"/>
            <a:ext cx="2465625" cy="18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8025" y="2169800"/>
            <a:ext cx="2465625" cy="1885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1"/>
          <p:cNvSpPr/>
          <p:nvPr/>
        </p:nvSpPr>
        <p:spPr>
          <a:xfrm>
            <a:off x="4020924" y="2515598"/>
            <a:ext cx="1082100" cy="7515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E3085"/>
              </a:gs>
              <a:gs pos="100000">
                <a:srgbClr val="A9B0DA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0700" y="4004450"/>
            <a:ext cx="7537875" cy="8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B2D47-3619-4C82-B84D-10AF7D3D2C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2"/>
          <p:cNvSpPr txBox="1">
            <a:spLocks noGrp="1"/>
          </p:cNvSpPr>
          <p:nvPr>
            <p:ph type="title"/>
          </p:nvPr>
        </p:nvSpPr>
        <p:spPr>
          <a:xfrm>
            <a:off x="324276" y="554074"/>
            <a:ext cx="70140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dirty="0"/>
              <a:t>Sequence to Sequence Learning</a:t>
            </a:r>
            <a:endParaRPr b="0" dirty="0"/>
          </a:p>
        </p:txBody>
      </p:sp>
      <p:sp>
        <p:nvSpPr>
          <p:cNvPr id="409" name="Google Shape;409;p42"/>
          <p:cNvSpPr txBox="1">
            <a:spLocks noGrp="1"/>
          </p:cNvSpPr>
          <p:nvPr>
            <p:ph type="body" idx="1"/>
          </p:nvPr>
        </p:nvSpPr>
        <p:spPr>
          <a:xfrm>
            <a:off x="324276" y="1222883"/>
            <a:ext cx="8741752" cy="1229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buClr>
                <a:srgbClr val="000000"/>
              </a:buClr>
            </a:pP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Seq2Seq has showed better results in time series sequence forecasting</a:t>
            </a: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</a:pP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Satellite data contains </a:t>
            </a:r>
            <a:r>
              <a:rPr lang="en-GB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Spatio</a:t>
            </a: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-temporal patterns</a:t>
            </a: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</a:pP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capture it effectively, a new extension to LSTM i.e. </a:t>
            </a:r>
            <a:r>
              <a:rPr lang="en-GB" sz="1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ConvLSTM</a:t>
            </a:r>
            <a:r>
              <a:rPr lang="en-GB" sz="1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would be suitable </a:t>
            </a:r>
            <a:r>
              <a:rPr lang="en-GB" sz="1600" dirty="0">
                <a:solidFill>
                  <a:srgbClr val="000000"/>
                </a:solidFill>
                <a:latin typeface="Calibri"/>
                <a:ea typeface="Arial"/>
                <a:cs typeface="Calibri"/>
                <a:sym typeface="Calibri"/>
              </a:rPr>
              <a:t>to build robust Encoding-Forecasting model for nowcasting.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 sz="1600" dirty="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10" name="Google Shape;4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284" y="2374685"/>
            <a:ext cx="6201431" cy="23751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5578A6-2644-473F-ABEE-E76463EAA7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5DED3-D7D3-423F-B4C0-1F929695B9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816468-DA85-4C4C-9099-E6B1C048AEB1}"/>
              </a:ext>
            </a:extLst>
          </p:cNvPr>
          <p:cNvGrpSpPr/>
          <p:nvPr/>
        </p:nvGrpSpPr>
        <p:grpSpPr>
          <a:xfrm>
            <a:off x="59417" y="1170129"/>
            <a:ext cx="8923359" cy="3664987"/>
            <a:chOff x="32750" y="748938"/>
            <a:chExt cx="8905856" cy="4226256"/>
          </a:xfrm>
        </p:grpSpPr>
        <p:cxnSp>
          <p:nvCxnSpPr>
            <p:cNvPr id="9" name="Google Shape;420;p43">
              <a:extLst>
                <a:ext uri="{FF2B5EF4-FFF2-40B4-BE49-F238E27FC236}">
                  <a16:creationId xmlns:a16="http://schemas.microsoft.com/office/drawing/2014/main" id="{C12967C3-7912-4464-BB3A-7103F33F3DBA}"/>
                </a:ext>
              </a:extLst>
            </p:cNvPr>
            <p:cNvCxnSpPr>
              <a:cxnSpLocks/>
            </p:cNvCxnSpPr>
            <p:nvPr/>
          </p:nvCxnSpPr>
          <p:spPr>
            <a:xfrm>
              <a:off x="3732128" y="2809835"/>
              <a:ext cx="1356300" cy="1194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cxnSp>
          <p:nvCxnSpPr>
            <p:cNvPr id="10" name="Google Shape;421;p43">
              <a:extLst>
                <a:ext uri="{FF2B5EF4-FFF2-40B4-BE49-F238E27FC236}">
                  <a16:creationId xmlns:a16="http://schemas.microsoft.com/office/drawing/2014/main" id="{994E1CEA-711B-40B2-AB14-9B21514B417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732128" y="1736135"/>
              <a:ext cx="1269900" cy="10737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dot"/>
              <a:round/>
              <a:headEnd type="none" w="med" len="med"/>
              <a:tailEnd type="triangle" w="med" len="med"/>
            </a:ln>
          </p:spPr>
        </p:cxnSp>
        <p:sp>
          <p:nvSpPr>
            <p:cNvPr id="11" name="Google Shape;422;p43">
              <a:extLst>
                <a:ext uri="{FF2B5EF4-FFF2-40B4-BE49-F238E27FC236}">
                  <a16:creationId xmlns:a16="http://schemas.microsoft.com/office/drawing/2014/main" id="{D5D03276-05AF-4D33-B915-3F54680381FC}"/>
                </a:ext>
              </a:extLst>
            </p:cNvPr>
            <p:cNvSpPr txBox="1"/>
            <p:nvPr/>
          </p:nvSpPr>
          <p:spPr>
            <a:xfrm rot="19316537">
              <a:off x="3847610" y="1941441"/>
              <a:ext cx="956442" cy="335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+mn-lt"/>
                  <a:ea typeface="Calibri"/>
                  <a:cs typeface="Calibri"/>
                  <a:sym typeface="Calibri"/>
                </a:rPr>
                <a:t>Copy states</a:t>
              </a:r>
              <a:endParaRPr sz="1200" dirty="0"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23;p43">
              <a:extLst>
                <a:ext uri="{FF2B5EF4-FFF2-40B4-BE49-F238E27FC236}">
                  <a16:creationId xmlns:a16="http://schemas.microsoft.com/office/drawing/2014/main" id="{AA1B0877-5E0C-4C2A-A2F0-4231E92D07B3}"/>
                </a:ext>
              </a:extLst>
            </p:cNvPr>
            <p:cNvSpPr txBox="1"/>
            <p:nvPr/>
          </p:nvSpPr>
          <p:spPr>
            <a:xfrm rot="2392764">
              <a:off x="4030062" y="3172810"/>
              <a:ext cx="1038519" cy="271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+mn-lt"/>
                  <a:ea typeface="Calibri"/>
                  <a:cs typeface="Calibri"/>
                  <a:sym typeface="Calibri"/>
                </a:rPr>
                <a:t>Copy states</a:t>
              </a:r>
              <a:endParaRPr sz="1200" dirty="0"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24;p43">
              <a:extLst>
                <a:ext uri="{FF2B5EF4-FFF2-40B4-BE49-F238E27FC236}">
                  <a16:creationId xmlns:a16="http://schemas.microsoft.com/office/drawing/2014/main" id="{01E5BAA9-0EEC-4B9E-927F-305CF60A599B}"/>
                </a:ext>
              </a:extLst>
            </p:cNvPr>
            <p:cNvSpPr/>
            <p:nvPr/>
          </p:nvSpPr>
          <p:spPr>
            <a:xfrm>
              <a:off x="1670285" y="3499653"/>
              <a:ext cx="309300" cy="318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+mn-lt"/>
                </a:rPr>
                <a:t>V</a:t>
              </a:r>
              <a:r>
                <a:rPr lang="en-GB" sz="1200" baseline="-25000" dirty="0">
                  <a:latin typeface="+mn-lt"/>
                </a:rPr>
                <a:t>1</a:t>
              </a:r>
              <a:endParaRPr sz="1200" baseline="-25000" dirty="0">
                <a:latin typeface="+mn-lt"/>
              </a:endParaRPr>
            </a:p>
          </p:txBody>
        </p:sp>
        <p:sp>
          <p:nvSpPr>
            <p:cNvPr id="14" name="Google Shape;425;p43">
              <a:extLst>
                <a:ext uri="{FF2B5EF4-FFF2-40B4-BE49-F238E27FC236}">
                  <a16:creationId xmlns:a16="http://schemas.microsoft.com/office/drawing/2014/main" id="{4AC37D26-4C8E-43FA-B983-211CB4344717}"/>
                </a:ext>
              </a:extLst>
            </p:cNvPr>
            <p:cNvSpPr/>
            <p:nvPr/>
          </p:nvSpPr>
          <p:spPr>
            <a:xfrm>
              <a:off x="2379074" y="3499653"/>
              <a:ext cx="309300" cy="318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+mn-lt"/>
                </a:rPr>
                <a:t>V</a:t>
              </a:r>
              <a:r>
                <a:rPr lang="en-GB" sz="1200" baseline="-25000" dirty="0">
                  <a:latin typeface="+mn-lt"/>
                </a:rPr>
                <a:t>2</a:t>
              </a:r>
              <a:endParaRPr sz="1200" baseline="-25000" dirty="0">
                <a:latin typeface="+mn-lt"/>
              </a:endParaRPr>
            </a:p>
          </p:txBody>
        </p:sp>
        <p:sp>
          <p:nvSpPr>
            <p:cNvPr id="15" name="Google Shape;426;p43">
              <a:extLst>
                <a:ext uri="{FF2B5EF4-FFF2-40B4-BE49-F238E27FC236}">
                  <a16:creationId xmlns:a16="http://schemas.microsoft.com/office/drawing/2014/main" id="{67AE864C-CB32-49CE-9261-D1A24DEB9713}"/>
                </a:ext>
              </a:extLst>
            </p:cNvPr>
            <p:cNvSpPr/>
            <p:nvPr/>
          </p:nvSpPr>
          <p:spPr>
            <a:xfrm>
              <a:off x="3136963" y="3499653"/>
              <a:ext cx="309300" cy="318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r>
                <a:rPr lang="en-GB" sz="1200" dirty="0">
                  <a:latin typeface="+mn-lt"/>
                </a:rPr>
                <a:t>V</a:t>
              </a:r>
              <a:r>
                <a:rPr lang="en-GB" sz="1200" baseline="-25000" dirty="0">
                  <a:latin typeface="+mn-lt"/>
                </a:rPr>
                <a:t>3</a:t>
              </a:r>
              <a:endParaRPr sz="1200" dirty="0">
                <a:latin typeface="+mn-lt"/>
              </a:endParaRPr>
            </a:p>
          </p:txBody>
        </p:sp>
        <p:sp>
          <p:nvSpPr>
            <p:cNvPr id="16" name="Google Shape;427;p43">
              <a:extLst>
                <a:ext uri="{FF2B5EF4-FFF2-40B4-BE49-F238E27FC236}">
                  <a16:creationId xmlns:a16="http://schemas.microsoft.com/office/drawing/2014/main" id="{BBACF507-02AE-4100-969B-A425DFA91911}"/>
                </a:ext>
              </a:extLst>
            </p:cNvPr>
            <p:cNvSpPr/>
            <p:nvPr/>
          </p:nvSpPr>
          <p:spPr>
            <a:xfrm>
              <a:off x="5289890" y="2960304"/>
              <a:ext cx="309300" cy="318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+mn-lt"/>
                </a:rPr>
                <a:t>V</a:t>
              </a:r>
              <a:r>
                <a:rPr lang="en-GB" sz="1200" baseline="-25000" dirty="0">
                  <a:latin typeface="+mn-lt"/>
                </a:rPr>
                <a:t>3</a:t>
              </a:r>
              <a:endParaRPr sz="1200" baseline="-25000" dirty="0">
                <a:latin typeface="+mn-lt"/>
              </a:endParaRPr>
            </a:p>
          </p:txBody>
        </p:sp>
        <p:sp>
          <p:nvSpPr>
            <p:cNvPr id="17" name="Google Shape;428;p43">
              <a:extLst>
                <a:ext uri="{FF2B5EF4-FFF2-40B4-BE49-F238E27FC236}">
                  <a16:creationId xmlns:a16="http://schemas.microsoft.com/office/drawing/2014/main" id="{542C1DB0-BAAA-49BA-870C-294B1F3487C3}"/>
                </a:ext>
              </a:extLst>
            </p:cNvPr>
            <p:cNvSpPr/>
            <p:nvPr/>
          </p:nvSpPr>
          <p:spPr>
            <a:xfrm>
              <a:off x="5940186" y="2966357"/>
              <a:ext cx="309300" cy="318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+mn-lt"/>
                </a:rPr>
                <a:t>V</a:t>
              </a:r>
              <a:r>
                <a:rPr lang="en-GB" sz="1200" baseline="-25000" dirty="0">
                  <a:latin typeface="+mn-lt"/>
                </a:rPr>
                <a:t>2</a:t>
              </a:r>
              <a:endParaRPr sz="1200" baseline="-25000" dirty="0">
                <a:latin typeface="+mn-lt"/>
              </a:endParaRPr>
            </a:p>
          </p:txBody>
        </p:sp>
        <p:sp>
          <p:nvSpPr>
            <p:cNvPr id="18" name="Google Shape;429;p43">
              <a:extLst>
                <a:ext uri="{FF2B5EF4-FFF2-40B4-BE49-F238E27FC236}">
                  <a16:creationId xmlns:a16="http://schemas.microsoft.com/office/drawing/2014/main" id="{9E011518-070B-4179-8AB4-740ED8DFD2AA}"/>
                </a:ext>
              </a:extLst>
            </p:cNvPr>
            <p:cNvSpPr/>
            <p:nvPr/>
          </p:nvSpPr>
          <p:spPr>
            <a:xfrm>
              <a:off x="6611759" y="2963240"/>
              <a:ext cx="309300" cy="318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+mn-lt"/>
                </a:rPr>
                <a:t>V</a:t>
              </a:r>
              <a:r>
                <a:rPr lang="en-GB" sz="1200" baseline="-25000" dirty="0">
                  <a:latin typeface="+mn-lt"/>
                </a:rPr>
                <a:t>1</a:t>
              </a:r>
              <a:endParaRPr sz="1200" dirty="0">
                <a:latin typeface="+mn-lt"/>
              </a:endParaRPr>
            </a:p>
          </p:txBody>
        </p:sp>
        <p:sp>
          <p:nvSpPr>
            <p:cNvPr id="19" name="Google Shape;430;p43">
              <a:extLst>
                <a:ext uri="{FF2B5EF4-FFF2-40B4-BE49-F238E27FC236}">
                  <a16:creationId xmlns:a16="http://schemas.microsoft.com/office/drawing/2014/main" id="{8661C234-69B3-4FC3-B314-31030C1C6A8C}"/>
                </a:ext>
              </a:extLst>
            </p:cNvPr>
            <p:cNvSpPr/>
            <p:nvPr/>
          </p:nvSpPr>
          <p:spPr>
            <a:xfrm>
              <a:off x="5268901" y="766455"/>
              <a:ext cx="309300" cy="318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+mn-lt"/>
                </a:rPr>
                <a:t>V</a:t>
              </a:r>
              <a:r>
                <a:rPr lang="en-GB" sz="1200" baseline="-25000" dirty="0">
                  <a:latin typeface="+mn-lt"/>
                </a:rPr>
                <a:t>4</a:t>
              </a:r>
              <a:endParaRPr sz="1200" baseline="-25000" dirty="0">
                <a:latin typeface="+mn-lt"/>
              </a:endParaRPr>
            </a:p>
          </p:txBody>
        </p:sp>
        <p:sp>
          <p:nvSpPr>
            <p:cNvPr id="20" name="Google Shape;431;p43">
              <a:extLst>
                <a:ext uri="{FF2B5EF4-FFF2-40B4-BE49-F238E27FC236}">
                  <a16:creationId xmlns:a16="http://schemas.microsoft.com/office/drawing/2014/main" id="{421E5262-4EAC-4D8A-A2CF-36004175D069}"/>
                </a:ext>
              </a:extLst>
            </p:cNvPr>
            <p:cNvSpPr/>
            <p:nvPr/>
          </p:nvSpPr>
          <p:spPr>
            <a:xfrm>
              <a:off x="5932414" y="766064"/>
              <a:ext cx="309300" cy="318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+mn-lt"/>
                </a:rPr>
                <a:t>V</a:t>
              </a:r>
              <a:r>
                <a:rPr lang="en-GB" sz="1200" baseline="-25000" dirty="0">
                  <a:latin typeface="+mn-lt"/>
                </a:rPr>
                <a:t>5</a:t>
              </a:r>
              <a:endParaRPr sz="1200" baseline="-25000" dirty="0">
                <a:latin typeface="+mn-lt"/>
              </a:endParaRPr>
            </a:p>
          </p:txBody>
        </p:sp>
        <p:sp>
          <p:nvSpPr>
            <p:cNvPr id="21" name="Google Shape;432;p43">
              <a:extLst>
                <a:ext uri="{FF2B5EF4-FFF2-40B4-BE49-F238E27FC236}">
                  <a16:creationId xmlns:a16="http://schemas.microsoft.com/office/drawing/2014/main" id="{EED9766A-7C26-4653-98B8-5F9335D96B62}"/>
                </a:ext>
              </a:extLst>
            </p:cNvPr>
            <p:cNvSpPr/>
            <p:nvPr/>
          </p:nvSpPr>
          <p:spPr>
            <a:xfrm>
              <a:off x="6595928" y="748938"/>
              <a:ext cx="309300" cy="318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+mn-lt"/>
                </a:rPr>
                <a:t>V</a:t>
              </a:r>
              <a:r>
                <a:rPr lang="en-GB" sz="1200" baseline="-25000" dirty="0">
                  <a:latin typeface="+mn-lt"/>
                </a:rPr>
                <a:t>6</a:t>
              </a:r>
              <a:endParaRPr sz="1200" dirty="0">
                <a:latin typeface="+mn-lt"/>
              </a:endParaRPr>
            </a:p>
          </p:txBody>
        </p:sp>
        <p:sp>
          <p:nvSpPr>
            <p:cNvPr id="22" name="Google Shape;433;p43">
              <a:extLst>
                <a:ext uri="{FF2B5EF4-FFF2-40B4-BE49-F238E27FC236}">
                  <a16:creationId xmlns:a16="http://schemas.microsoft.com/office/drawing/2014/main" id="{BCF5B0A5-E076-4D90-BE1C-1A76F7195DA3}"/>
                </a:ext>
              </a:extLst>
            </p:cNvPr>
            <p:cNvSpPr/>
            <p:nvPr/>
          </p:nvSpPr>
          <p:spPr>
            <a:xfrm>
              <a:off x="5953440" y="2307950"/>
              <a:ext cx="309300" cy="318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+mn-lt"/>
                </a:rPr>
                <a:t>V</a:t>
              </a:r>
              <a:r>
                <a:rPr lang="en-GB" sz="1200" baseline="-25000" dirty="0">
                  <a:latin typeface="+mn-lt"/>
                </a:rPr>
                <a:t>4</a:t>
              </a:r>
              <a:endParaRPr sz="1200" baseline="-25000" dirty="0">
                <a:latin typeface="+mn-lt"/>
              </a:endParaRPr>
            </a:p>
          </p:txBody>
        </p:sp>
        <p:sp>
          <p:nvSpPr>
            <p:cNvPr id="23" name="Google Shape;434;p43">
              <a:extLst>
                <a:ext uri="{FF2B5EF4-FFF2-40B4-BE49-F238E27FC236}">
                  <a16:creationId xmlns:a16="http://schemas.microsoft.com/office/drawing/2014/main" id="{7D3CFE65-39A1-4670-A0D9-8328856E158E}"/>
                </a:ext>
              </a:extLst>
            </p:cNvPr>
            <p:cNvSpPr/>
            <p:nvPr/>
          </p:nvSpPr>
          <p:spPr>
            <a:xfrm>
              <a:off x="6616996" y="2325076"/>
              <a:ext cx="309300" cy="318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+mn-lt"/>
                </a:rPr>
                <a:t>V</a:t>
              </a:r>
              <a:r>
                <a:rPr lang="en-GB" sz="1200" baseline="-25000" dirty="0">
                  <a:latin typeface="+mn-lt"/>
                </a:rPr>
                <a:t>5</a:t>
              </a:r>
              <a:endParaRPr sz="1200" dirty="0">
                <a:latin typeface="+mn-lt"/>
              </a:endParaRPr>
            </a:p>
          </p:txBody>
        </p:sp>
        <p:sp>
          <p:nvSpPr>
            <p:cNvPr id="24" name="Google Shape;435;p43">
              <a:extLst>
                <a:ext uri="{FF2B5EF4-FFF2-40B4-BE49-F238E27FC236}">
                  <a16:creationId xmlns:a16="http://schemas.microsoft.com/office/drawing/2014/main" id="{0F04ED4A-B8E6-4E85-BBCD-B0ED11C3014B}"/>
                </a:ext>
              </a:extLst>
            </p:cNvPr>
            <p:cNvSpPr/>
            <p:nvPr/>
          </p:nvSpPr>
          <p:spPr>
            <a:xfrm>
              <a:off x="6107792" y="4596460"/>
              <a:ext cx="309300" cy="318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+mn-lt"/>
                </a:rPr>
                <a:t>V</a:t>
              </a:r>
              <a:r>
                <a:rPr lang="en-GB" sz="1200" baseline="-25000" dirty="0">
                  <a:latin typeface="+mn-lt"/>
                </a:rPr>
                <a:t>3</a:t>
              </a:r>
              <a:endParaRPr sz="1200" baseline="-25000" dirty="0">
                <a:latin typeface="+mn-lt"/>
              </a:endParaRPr>
            </a:p>
          </p:txBody>
        </p:sp>
        <p:sp>
          <p:nvSpPr>
            <p:cNvPr id="25" name="Google Shape;436;p43">
              <a:extLst>
                <a:ext uri="{FF2B5EF4-FFF2-40B4-BE49-F238E27FC236}">
                  <a16:creationId xmlns:a16="http://schemas.microsoft.com/office/drawing/2014/main" id="{AEAE3A49-B1BB-4B8E-A56C-52A2C088B98A}"/>
                </a:ext>
              </a:extLst>
            </p:cNvPr>
            <p:cNvSpPr/>
            <p:nvPr/>
          </p:nvSpPr>
          <p:spPr>
            <a:xfrm>
              <a:off x="6771323" y="4596460"/>
              <a:ext cx="309300" cy="318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+mn-lt"/>
                </a:rPr>
                <a:t>V</a:t>
              </a:r>
              <a:r>
                <a:rPr lang="en-GB" sz="1200" baseline="-25000" dirty="0">
                  <a:latin typeface="+mn-lt"/>
                </a:rPr>
                <a:t>2</a:t>
              </a:r>
              <a:endParaRPr sz="1200" dirty="0">
                <a:latin typeface="+mn-lt"/>
              </a:endParaRPr>
            </a:p>
          </p:txBody>
        </p:sp>
        <p:sp>
          <p:nvSpPr>
            <p:cNvPr id="26" name="Google Shape;437;p43">
              <a:extLst>
                <a:ext uri="{FF2B5EF4-FFF2-40B4-BE49-F238E27FC236}">
                  <a16:creationId xmlns:a16="http://schemas.microsoft.com/office/drawing/2014/main" id="{A053C3A1-FA59-477E-B18A-3FA0F80797FA}"/>
                </a:ext>
              </a:extLst>
            </p:cNvPr>
            <p:cNvSpPr txBox="1"/>
            <p:nvPr/>
          </p:nvSpPr>
          <p:spPr>
            <a:xfrm>
              <a:off x="1752132" y="918000"/>
              <a:ext cx="1172633" cy="548535"/>
            </a:xfrm>
            <a:prstGeom prst="rect">
              <a:avLst/>
            </a:prstGeom>
            <a:noFill/>
            <a:ln w="12700" cap="flat" cmpd="sng">
              <a:solidFill>
                <a:srgbClr val="06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+mn-lt"/>
                  <a:ea typeface="Calibri"/>
                  <a:cs typeface="Calibri"/>
                  <a:sym typeface="Calibri"/>
                </a:rPr>
                <a:t>Supervised </a:t>
              </a:r>
              <a:endParaRPr sz="1200" dirty="0">
                <a:latin typeface="+mn-lt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+mn-lt"/>
                  <a:ea typeface="Calibri"/>
                  <a:cs typeface="Calibri"/>
                  <a:sym typeface="Calibri"/>
                </a:rPr>
                <a:t>Learning</a:t>
              </a:r>
              <a:endParaRPr sz="1200" dirty="0"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38;p43">
              <a:extLst>
                <a:ext uri="{FF2B5EF4-FFF2-40B4-BE49-F238E27FC236}">
                  <a16:creationId xmlns:a16="http://schemas.microsoft.com/office/drawing/2014/main" id="{98076718-5A8A-4FBB-A84F-AA3C3AE16C3E}"/>
                </a:ext>
              </a:extLst>
            </p:cNvPr>
            <p:cNvSpPr txBox="1"/>
            <p:nvPr/>
          </p:nvSpPr>
          <p:spPr>
            <a:xfrm>
              <a:off x="1752132" y="4368450"/>
              <a:ext cx="1252865" cy="606744"/>
            </a:xfrm>
            <a:prstGeom prst="rect">
              <a:avLst/>
            </a:prstGeom>
            <a:noFill/>
            <a:ln w="12700" cap="flat" cmpd="sng">
              <a:solidFill>
                <a:srgbClr val="06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+mn-lt"/>
                  <a:ea typeface="Calibri"/>
                  <a:cs typeface="Calibri"/>
                  <a:sym typeface="Calibri"/>
                </a:rPr>
                <a:t>Unsupervised </a:t>
              </a:r>
              <a:endParaRPr sz="1200" dirty="0">
                <a:latin typeface="+mn-lt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latin typeface="+mn-lt"/>
                  <a:ea typeface="Calibri"/>
                  <a:cs typeface="Calibri"/>
                  <a:sym typeface="Calibri"/>
                </a:rPr>
                <a:t>Learning</a:t>
              </a:r>
              <a:endParaRPr sz="1200" dirty="0"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39;p43">
              <a:extLst>
                <a:ext uri="{FF2B5EF4-FFF2-40B4-BE49-F238E27FC236}">
                  <a16:creationId xmlns:a16="http://schemas.microsoft.com/office/drawing/2014/main" id="{2BE9D09D-654C-4576-87D2-F03460A5E82A}"/>
                </a:ext>
              </a:extLst>
            </p:cNvPr>
            <p:cNvSpPr txBox="1"/>
            <p:nvPr/>
          </p:nvSpPr>
          <p:spPr>
            <a:xfrm>
              <a:off x="1756665" y="3833077"/>
              <a:ext cx="1538700" cy="24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dirty="0">
                  <a:latin typeface="+mn-lt"/>
                  <a:ea typeface="Calibri"/>
                  <a:cs typeface="Calibri"/>
                  <a:sym typeface="Calibri"/>
                </a:rPr>
                <a:t>Input Sequence</a:t>
              </a:r>
              <a:endParaRPr sz="1100" dirty="0">
                <a:latin typeface="+mn-lt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" name="Google Shape;440;p43">
              <a:extLst>
                <a:ext uri="{FF2B5EF4-FFF2-40B4-BE49-F238E27FC236}">
                  <a16:creationId xmlns:a16="http://schemas.microsoft.com/office/drawing/2014/main" id="{ED65FB61-5EAA-4F88-804A-A829F7B66B4B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rot="10800000">
              <a:off x="1817734" y="3215853"/>
              <a:ext cx="7200" cy="283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441;p43">
              <a:extLst>
                <a:ext uri="{FF2B5EF4-FFF2-40B4-BE49-F238E27FC236}">
                  <a16:creationId xmlns:a16="http://schemas.microsoft.com/office/drawing/2014/main" id="{7F1CDA61-7C22-46BC-9417-E6B029C367AE}"/>
                </a:ext>
              </a:extLst>
            </p:cNvPr>
            <p:cNvCxnSpPr/>
            <p:nvPr/>
          </p:nvCxnSpPr>
          <p:spPr>
            <a:xfrm rot="10800000">
              <a:off x="2530020" y="3207842"/>
              <a:ext cx="7200" cy="283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442;p43">
              <a:extLst>
                <a:ext uri="{FF2B5EF4-FFF2-40B4-BE49-F238E27FC236}">
                  <a16:creationId xmlns:a16="http://schemas.microsoft.com/office/drawing/2014/main" id="{FDB3C228-161B-4886-AD5C-5831DB93613C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rot="10800000">
              <a:off x="6108090" y="2115050"/>
              <a:ext cx="0" cy="19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2" name="Google Shape;443;p43">
              <a:extLst>
                <a:ext uri="{FF2B5EF4-FFF2-40B4-BE49-F238E27FC236}">
                  <a16:creationId xmlns:a16="http://schemas.microsoft.com/office/drawing/2014/main" id="{12D606E4-FB43-4EA6-AB77-90574BBC4E0F}"/>
                </a:ext>
              </a:extLst>
            </p:cNvPr>
            <p:cNvCxnSpPr/>
            <p:nvPr/>
          </p:nvCxnSpPr>
          <p:spPr>
            <a:xfrm rot="10800000">
              <a:off x="3242397" y="3207842"/>
              <a:ext cx="7200" cy="283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" name="Google Shape;444;p43">
              <a:extLst>
                <a:ext uri="{FF2B5EF4-FFF2-40B4-BE49-F238E27FC236}">
                  <a16:creationId xmlns:a16="http://schemas.microsoft.com/office/drawing/2014/main" id="{93307BDF-246C-4C76-B204-72AAC96B60E8}"/>
                </a:ext>
              </a:extLst>
            </p:cNvPr>
            <p:cNvCxnSpPr/>
            <p:nvPr/>
          </p:nvCxnSpPr>
          <p:spPr>
            <a:xfrm rot="10800000">
              <a:off x="6258659" y="4369362"/>
              <a:ext cx="7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4" name="Google Shape;445;p43">
              <a:extLst>
                <a:ext uri="{FF2B5EF4-FFF2-40B4-BE49-F238E27FC236}">
                  <a16:creationId xmlns:a16="http://schemas.microsoft.com/office/drawing/2014/main" id="{61CB80D8-6A43-4052-93B2-FA6F233D9284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 rot="10800000">
              <a:off x="6771646" y="2112677"/>
              <a:ext cx="0" cy="21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" name="Google Shape;446;p43">
              <a:extLst>
                <a:ext uri="{FF2B5EF4-FFF2-40B4-BE49-F238E27FC236}">
                  <a16:creationId xmlns:a16="http://schemas.microsoft.com/office/drawing/2014/main" id="{DFC2CE7F-065D-4F69-BF5D-EEFB1C5D00A6}"/>
                </a:ext>
              </a:extLst>
            </p:cNvPr>
            <p:cNvCxnSpPr/>
            <p:nvPr/>
          </p:nvCxnSpPr>
          <p:spPr>
            <a:xfrm rot="10800000">
              <a:off x="6922190" y="4369354"/>
              <a:ext cx="7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" name="Google Shape;447;p43">
              <a:extLst>
                <a:ext uri="{FF2B5EF4-FFF2-40B4-BE49-F238E27FC236}">
                  <a16:creationId xmlns:a16="http://schemas.microsoft.com/office/drawing/2014/main" id="{F728A279-8651-4A51-B824-B269571195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7367" y="3278408"/>
              <a:ext cx="3390" cy="26360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7" name="Google Shape;448;p43">
              <a:extLst>
                <a:ext uri="{FF2B5EF4-FFF2-40B4-BE49-F238E27FC236}">
                  <a16:creationId xmlns:a16="http://schemas.microsoft.com/office/drawing/2014/main" id="{3C635521-475C-4761-9D94-53DAF4689822}"/>
                </a:ext>
              </a:extLst>
            </p:cNvPr>
            <p:cNvCxnSpPr/>
            <p:nvPr/>
          </p:nvCxnSpPr>
          <p:spPr>
            <a:xfrm rot="10800000">
              <a:off x="6091947" y="3279469"/>
              <a:ext cx="9600" cy="25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" name="Google Shape;449;p43">
              <a:extLst>
                <a:ext uri="{FF2B5EF4-FFF2-40B4-BE49-F238E27FC236}">
                  <a16:creationId xmlns:a16="http://schemas.microsoft.com/office/drawing/2014/main" id="{B0033328-70BB-46DE-8D03-F4A7F1A61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9565" y="3281344"/>
              <a:ext cx="1" cy="27117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" name="Google Shape;450;p43">
              <a:extLst>
                <a:ext uri="{FF2B5EF4-FFF2-40B4-BE49-F238E27FC236}">
                  <a16:creationId xmlns:a16="http://schemas.microsoft.com/office/drawing/2014/main" id="{324C34AE-10B4-419D-B619-31B7F35F82BB}"/>
                </a:ext>
              </a:extLst>
            </p:cNvPr>
            <p:cNvCxnSpPr/>
            <p:nvPr/>
          </p:nvCxnSpPr>
          <p:spPr>
            <a:xfrm rot="10800000">
              <a:off x="6750513" y="1084863"/>
              <a:ext cx="0" cy="21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" name="Google Shape;451;p43">
              <a:extLst>
                <a:ext uri="{FF2B5EF4-FFF2-40B4-BE49-F238E27FC236}">
                  <a16:creationId xmlns:a16="http://schemas.microsoft.com/office/drawing/2014/main" id="{53D283CB-0438-4C17-AF56-CBA0F2C73CED}"/>
                </a:ext>
              </a:extLst>
            </p:cNvPr>
            <p:cNvCxnSpPr/>
            <p:nvPr/>
          </p:nvCxnSpPr>
          <p:spPr>
            <a:xfrm rot="10800000">
              <a:off x="6086983" y="1084863"/>
              <a:ext cx="0" cy="21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" name="Google Shape;452;p43">
              <a:extLst>
                <a:ext uri="{FF2B5EF4-FFF2-40B4-BE49-F238E27FC236}">
                  <a16:creationId xmlns:a16="http://schemas.microsoft.com/office/drawing/2014/main" id="{0D2ACC6A-ACCF-4F85-ACA2-D399BC6B5805}"/>
                </a:ext>
              </a:extLst>
            </p:cNvPr>
            <p:cNvCxnSpPr/>
            <p:nvPr/>
          </p:nvCxnSpPr>
          <p:spPr>
            <a:xfrm rot="10800000">
              <a:off x="5423452" y="1084863"/>
              <a:ext cx="0" cy="21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2" name="Google Shape;453;p43">
              <a:extLst>
                <a:ext uri="{FF2B5EF4-FFF2-40B4-BE49-F238E27FC236}">
                  <a16:creationId xmlns:a16="http://schemas.microsoft.com/office/drawing/2014/main" id="{CF165926-EE3C-4864-8498-D9A6308ECC37}"/>
                </a:ext>
              </a:extLst>
            </p:cNvPr>
            <p:cNvSpPr/>
            <p:nvPr/>
          </p:nvSpPr>
          <p:spPr>
            <a:xfrm>
              <a:off x="2244680" y="1140663"/>
              <a:ext cx="2971981" cy="1043899"/>
            </a:xfrm>
            <a:custGeom>
              <a:avLst/>
              <a:gdLst/>
              <a:ahLst/>
              <a:cxnLst/>
              <a:rect l="l" t="t" r="r" b="b"/>
              <a:pathLst>
                <a:path w="220106" h="63430" extrusionOk="0">
                  <a:moveTo>
                    <a:pt x="220106" y="0"/>
                  </a:moveTo>
                  <a:cubicBezTo>
                    <a:pt x="212336" y="1175"/>
                    <a:pt x="188572" y="-723"/>
                    <a:pt x="173483" y="7048"/>
                  </a:cubicBezTo>
                  <a:cubicBezTo>
                    <a:pt x="158394" y="14819"/>
                    <a:pt x="153153" y="38853"/>
                    <a:pt x="129570" y="46624"/>
                  </a:cubicBezTo>
                  <a:cubicBezTo>
                    <a:pt x="105987" y="54395"/>
                    <a:pt x="53581" y="50871"/>
                    <a:pt x="31986" y="53672"/>
                  </a:cubicBezTo>
                  <a:cubicBezTo>
                    <a:pt x="10391" y="56473"/>
                    <a:pt x="5331" y="61804"/>
                    <a:pt x="0" y="6343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3" name="Google Shape;455;p43">
              <a:extLst>
                <a:ext uri="{FF2B5EF4-FFF2-40B4-BE49-F238E27FC236}">
                  <a16:creationId xmlns:a16="http://schemas.microsoft.com/office/drawing/2014/main" id="{A5E8F0CE-5075-4A10-8BC8-EFCCB17BB429}"/>
                </a:ext>
              </a:extLst>
            </p:cNvPr>
            <p:cNvSpPr txBox="1"/>
            <p:nvPr/>
          </p:nvSpPr>
          <p:spPr>
            <a:xfrm>
              <a:off x="3771601" y="4397922"/>
              <a:ext cx="1356000" cy="294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rPr>
                <a:t>Backpropagation</a:t>
              </a:r>
              <a:endParaRPr sz="12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56;p43">
              <a:extLst>
                <a:ext uri="{FF2B5EF4-FFF2-40B4-BE49-F238E27FC236}">
                  <a16:creationId xmlns:a16="http://schemas.microsoft.com/office/drawing/2014/main" id="{76C1A00F-31D2-4A46-AA14-58EE39FDCC0E}"/>
                </a:ext>
              </a:extLst>
            </p:cNvPr>
            <p:cNvSpPr/>
            <p:nvPr/>
          </p:nvSpPr>
          <p:spPr>
            <a:xfrm>
              <a:off x="6260001" y="928462"/>
              <a:ext cx="162884" cy="368825"/>
            </a:xfrm>
            <a:custGeom>
              <a:avLst/>
              <a:gdLst/>
              <a:ahLst/>
              <a:cxnLst/>
              <a:rect l="l" t="t" r="r" b="b"/>
              <a:pathLst>
                <a:path w="9239" h="21686" extrusionOk="0">
                  <a:moveTo>
                    <a:pt x="0" y="0"/>
                  </a:moveTo>
                  <a:cubicBezTo>
                    <a:pt x="1355" y="542"/>
                    <a:pt x="6596" y="-361"/>
                    <a:pt x="8132" y="3253"/>
                  </a:cubicBezTo>
                  <a:cubicBezTo>
                    <a:pt x="9668" y="6867"/>
                    <a:pt x="9036" y="18614"/>
                    <a:pt x="9217" y="21686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sp>
        <p:sp>
          <p:nvSpPr>
            <p:cNvPr id="45" name="Google Shape;457;p43">
              <a:extLst>
                <a:ext uri="{FF2B5EF4-FFF2-40B4-BE49-F238E27FC236}">
                  <a16:creationId xmlns:a16="http://schemas.microsoft.com/office/drawing/2014/main" id="{A728FE34-4433-41D9-AB17-75E9947F9C04}"/>
                </a:ext>
              </a:extLst>
            </p:cNvPr>
            <p:cNvSpPr/>
            <p:nvPr/>
          </p:nvSpPr>
          <p:spPr>
            <a:xfrm>
              <a:off x="5791352" y="2100953"/>
              <a:ext cx="308983" cy="682290"/>
            </a:xfrm>
            <a:custGeom>
              <a:avLst/>
              <a:gdLst/>
              <a:ahLst/>
              <a:cxnLst/>
              <a:rect l="l" t="t" r="r" b="b"/>
              <a:pathLst>
                <a:path w="17526" h="40117" extrusionOk="0">
                  <a:moveTo>
                    <a:pt x="720" y="0"/>
                  </a:moveTo>
                  <a:cubicBezTo>
                    <a:pt x="720" y="5241"/>
                    <a:pt x="-816" y="24757"/>
                    <a:pt x="720" y="31443"/>
                  </a:cubicBezTo>
                  <a:cubicBezTo>
                    <a:pt x="2256" y="38129"/>
                    <a:pt x="7135" y="40117"/>
                    <a:pt x="9936" y="40117"/>
                  </a:cubicBezTo>
                  <a:cubicBezTo>
                    <a:pt x="12737" y="40117"/>
                    <a:pt x="16261" y="32889"/>
                    <a:pt x="17526" y="31443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sp>
        <p:sp>
          <p:nvSpPr>
            <p:cNvPr id="46" name="Google Shape;458;p43">
              <a:extLst>
                <a:ext uri="{FF2B5EF4-FFF2-40B4-BE49-F238E27FC236}">
                  <a16:creationId xmlns:a16="http://schemas.microsoft.com/office/drawing/2014/main" id="{48973803-E5FA-491C-94CD-79894140A295}"/>
                </a:ext>
              </a:extLst>
            </p:cNvPr>
            <p:cNvSpPr/>
            <p:nvPr/>
          </p:nvSpPr>
          <p:spPr>
            <a:xfrm>
              <a:off x="6285277" y="3204081"/>
              <a:ext cx="162884" cy="368825"/>
            </a:xfrm>
            <a:custGeom>
              <a:avLst/>
              <a:gdLst/>
              <a:ahLst/>
              <a:cxnLst/>
              <a:rect l="l" t="t" r="r" b="b"/>
              <a:pathLst>
                <a:path w="9239" h="21686" extrusionOk="0">
                  <a:moveTo>
                    <a:pt x="0" y="0"/>
                  </a:moveTo>
                  <a:cubicBezTo>
                    <a:pt x="1355" y="542"/>
                    <a:pt x="6596" y="-361"/>
                    <a:pt x="8132" y="3253"/>
                  </a:cubicBezTo>
                  <a:cubicBezTo>
                    <a:pt x="9668" y="6867"/>
                    <a:pt x="9036" y="18614"/>
                    <a:pt x="9217" y="21686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sp>
        <p:sp>
          <p:nvSpPr>
            <p:cNvPr id="47" name="Google Shape;459;p43">
              <a:extLst>
                <a:ext uri="{FF2B5EF4-FFF2-40B4-BE49-F238E27FC236}">
                  <a16:creationId xmlns:a16="http://schemas.microsoft.com/office/drawing/2014/main" id="{CE97D460-6459-497A-BA2E-3C4FB78A00EC}"/>
                </a:ext>
              </a:extLst>
            </p:cNvPr>
            <p:cNvSpPr/>
            <p:nvPr/>
          </p:nvSpPr>
          <p:spPr>
            <a:xfrm>
              <a:off x="6408849" y="2143129"/>
              <a:ext cx="339917" cy="610079"/>
            </a:xfrm>
            <a:custGeom>
              <a:avLst/>
              <a:gdLst/>
              <a:ahLst/>
              <a:cxnLst/>
              <a:rect l="l" t="t" r="r" b="b"/>
              <a:pathLst>
                <a:path w="17526" h="40117" extrusionOk="0">
                  <a:moveTo>
                    <a:pt x="720" y="0"/>
                  </a:moveTo>
                  <a:cubicBezTo>
                    <a:pt x="720" y="5241"/>
                    <a:pt x="-816" y="24757"/>
                    <a:pt x="720" y="31443"/>
                  </a:cubicBezTo>
                  <a:cubicBezTo>
                    <a:pt x="2256" y="38129"/>
                    <a:pt x="7135" y="40117"/>
                    <a:pt x="9936" y="40117"/>
                  </a:cubicBezTo>
                  <a:cubicBezTo>
                    <a:pt x="12737" y="40117"/>
                    <a:pt x="16261" y="32889"/>
                    <a:pt x="17526" y="31443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sp>
        <p:sp>
          <p:nvSpPr>
            <p:cNvPr id="48" name="Google Shape;460;p43">
              <a:extLst>
                <a:ext uri="{FF2B5EF4-FFF2-40B4-BE49-F238E27FC236}">
                  <a16:creationId xmlns:a16="http://schemas.microsoft.com/office/drawing/2014/main" id="{FF33E143-EEBC-46B6-AF0F-4D7EBD63397F}"/>
                </a:ext>
              </a:extLst>
            </p:cNvPr>
            <p:cNvSpPr/>
            <p:nvPr/>
          </p:nvSpPr>
          <p:spPr>
            <a:xfrm>
              <a:off x="5596488" y="928462"/>
              <a:ext cx="162884" cy="368825"/>
            </a:xfrm>
            <a:custGeom>
              <a:avLst/>
              <a:gdLst/>
              <a:ahLst/>
              <a:cxnLst/>
              <a:rect l="l" t="t" r="r" b="b"/>
              <a:pathLst>
                <a:path w="9239" h="21686" extrusionOk="0">
                  <a:moveTo>
                    <a:pt x="0" y="0"/>
                  </a:moveTo>
                  <a:cubicBezTo>
                    <a:pt x="1355" y="542"/>
                    <a:pt x="6596" y="-361"/>
                    <a:pt x="8132" y="3253"/>
                  </a:cubicBezTo>
                  <a:cubicBezTo>
                    <a:pt x="9668" y="6867"/>
                    <a:pt x="9036" y="18614"/>
                    <a:pt x="9217" y="21686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sp>
        <p:sp>
          <p:nvSpPr>
            <p:cNvPr id="49" name="Google Shape;461;p43">
              <a:extLst>
                <a:ext uri="{FF2B5EF4-FFF2-40B4-BE49-F238E27FC236}">
                  <a16:creationId xmlns:a16="http://schemas.microsoft.com/office/drawing/2014/main" id="{9A48AD61-C793-41BE-85E0-FD89FDF77452}"/>
                </a:ext>
              </a:extLst>
            </p:cNvPr>
            <p:cNvSpPr/>
            <p:nvPr/>
          </p:nvSpPr>
          <p:spPr>
            <a:xfrm>
              <a:off x="5620439" y="3136953"/>
              <a:ext cx="162884" cy="368825"/>
            </a:xfrm>
            <a:custGeom>
              <a:avLst/>
              <a:gdLst/>
              <a:ahLst/>
              <a:cxnLst/>
              <a:rect l="l" t="t" r="r" b="b"/>
              <a:pathLst>
                <a:path w="9239" h="21686" extrusionOk="0">
                  <a:moveTo>
                    <a:pt x="0" y="0"/>
                  </a:moveTo>
                  <a:cubicBezTo>
                    <a:pt x="1355" y="542"/>
                    <a:pt x="6596" y="-361"/>
                    <a:pt x="8132" y="3253"/>
                  </a:cubicBezTo>
                  <a:cubicBezTo>
                    <a:pt x="9668" y="6867"/>
                    <a:pt x="9036" y="18614"/>
                    <a:pt x="9217" y="21686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sp>
        <p:sp>
          <p:nvSpPr>
            <p:cNvPr id="50" name="Google Shape;462;p43">
              <a:extLst>
                <a:ext uri="{FF2B5EF4-FFF2-40B4-BE49-F238E27FC236}">
                  <a16:creationId xmlns:a16="http://schemas.microsoft.com/office/drawing/2014/main" id="{70BCFACB-E803-4DD2-80C6-7D6DC7B63CB4}"/>
                </a:ext>
              </a:extLst>
            </p:cNvPr>
            <p:cNvSpPr/>
            <p:nvPr/>
          </p:nvSpPr>
          <p:spPr>
            <a:xfrm>
              <a:off x="5767899" y="4369369"/>
              <a:ext cx="339917" cy="479298"/>
            </a:xfrm>
            <a:custGeom>
              <a:avLst/>
              <a:gdLst/>
              <a:ahLst/>
              <a:cxnLst/>
              <a:rect l="l" t="t" r="r" b="b"/>
              <a:pathLst>
                <a:path w="17526" h="40117" extrusionOk="0">
                  <a:moveTo>
                    <a:pt x="720" y="0"/>
                  </a:moveTo>
                  <a:cubicBezTo>
                    <a:pt x="720" y="5241"/>
                    <a:pt x="-816" y="24757"/>
                    <a:pt x="720" y="31443"/>
                  </a:cubicBezTo>
                  <a:cubicBezTo>
                    <a:pt x="2256" y="38129"/>
                    <a:pt x="7135" y="40117"/>
                    <a:pt x="9936" y="40117"/>
                  </a:cubicBezTo>
                  <a:cubicBezTo>
                    <a:pt x="12737" y="40117"/>
                    <a:pt x="16261" y="32889"/>
                    <a:pt x="17526" y="31443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sp>
        <p:sp>
          <p:nvSpPr>
            <p:cNvPr id="51" name="Google Shape;463;p43">
              <a:extLst>
                <a:ext uri="{FF2B5EF4-FFF2-40B4-BE49-F238E27FC236}">
                  <a16:creationId xmlns:a16="http://schemas.microsoft.com/office/drawing/2014/main" id="{7747E837-5589-4EFF-9D1E-024EABE4C89D}"/>
                </a:ext>
              </a:extLst>
            </p:cNvPr>
            <p:cNvSpPr/>
            <p:nvPr/>
          </p:nvSpPr>
          <p:spPr>
            <a:xfrm>
              <a:off x="6560334" y="4369369"/>
              <a:ext cx="203740" cy="479298"/>
            </a:xfrm>
            <a:custGeom>
              <a:avLst/>
              <a:gdLst/>
              <a:ahLst/>
              <a:cxnLst/>
              <a:rect l="l" t="t" r="r" b="b"/>
              <a:pathLst>
                <a:path w="17526" h="40117" extrusionOk="0">
                  <a:moveTo>
                    <a:pt x="720" y="0"/>
                  </a:moveTo>
                  <a:cubicBezTo>
                    <a:pt x="720" y="5241"/>
                    <a:pt x="-816" y="24757"/>
                    <a:pt x="720" y="31443"/>
                  </a:cubicBezTo>
                  <a:cubicBezTo>
                    <a:pt x="2256" y="38129"/>
                    <a:pt x="7135" y="40117"/>
                    <a:pt x="9936" y="40117"/>
                  </a:cubicBezTo>
                  <a:cubicBezTo>
                    <a:pt x="12737" y="40117"/>
                    <a:pt x="16261" y="32889"/>
                    <a:pt x="17526" y="31443"/>
                  </a:cubicBezTo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sp>
        <p:cxnSp>
          <p:nvCxnSpPr>
            <p:cNvPr id="52" name="Google Shape;464;p43">
              <a:extLst>
                <a:ext uri="{FF2B5EF4-FFF2-40B4-BE49-F238E27FC236}">
                  <a16:creationId xmlns:a16="http://schemas.microsoft.com/office/drawing/2014/main" id="{4C32C2BF-31C7-4943-B0FC-0B233B5C0746}"/>
                </a:ext>
              </a:extLst>
            </p:cNvPr>
            <p:cNvCxnSpPr/>
            <p:nvPr/>
          </p:nvCxnSpPr>
          <p:spPr>
            <a:xfrm flipH="1">
              <a:off x="2034529" y="2121681"/>
              <a:ext cx="315300" cy="184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3" name="Google Shape;465;p43">
              <a:extLst>
                <a:ext uri="{FF2B5EF4-FFF2-40B4-BE49-F238E27FC236}">
                  <a16:creationId xmlns:a16="http://schemas.microsoft.com/office/drawing/2014/main" id="{1ED0E149-FC8A-448D-A9BE-B2B292080378}"/>
                </a:ext>
              </a:extLst>
            </p:cNvPr>
            <p:cNvCxnSpPr/>
            <p:nvPr/>
          </p:nvCxnSpPr>
          <p:spPr>
            <a:xfrm>
              <a:off x="3576025" y="3308605"/>
              <a:ext cx="2021700" cy="13536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466;p43">
              <a:extLst>
                <a:ext uri="{FF2B5EF4-FFF2-40B4-BE49-F238E27FC236}">
                  <a16:creationId xmlns:a16="http://schemas.microsoft.com/office/drawing/2014/main" id="{00303E3F-3056-4CE6-AAC7-3A5E426389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04822" y="3286095"/>
              <a:ext cx="145990" cy="27682"/>
            </a:xfrm>
            <a:prstGeom prst="straightConnector1">
              <a:avLst/>
            </a:prstGeom>
            <a:noFill/>
            <a:ln w="317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5" name="Google Shape;467;p43">
              <a:extLst>
                <a:ext uri="{FF2B5EF4-FFF2-40B4-BE49-F238E27FC236}">
                  <a16:creationId xmlns:a16="http://schemas.microsoft.com/office/drawing/2014/main" id="{1E7EB461-A08C-413C-95D9-6838C6E4F1BA}"/>
                </a:ext>
              </a:extLst>
            </p:cNvPr>
            <p:cNvSpPr txBox="1"/>
            <p:nvPr/>
          </p:nvSpPr>
          <p:spPr>
            <a:xfrm>
              <a:off x="7325898" y="3643357"/>
              <a:ext cx="1539796" cy="720956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dirty="0">
                  <a:latin typeface="+mn-lt"/>
                  <a:ea typeface="Calibri"/>
                  <a:cs typeface="Calibri"/>
                  <a:sym typeface="Calibri"/>
                </a:rPr>
                <a:t>DECODER MODULE</a:t>
              </a:r>
              <a:br>
                <a:rPr lang="en-GB" sz="1100" dirty="0">
                  <a:latin typeface="+mn-lt"/>
                  <a:ea typeface="Calibri"/>
                  <a:cs typeface="Calibri"/>
                  <a:sym typeface="Calibri"/>
                </a:rPr>
              </a:br>
              <a:r>
                <a:rPr lang="en-GB" sz="1100" dirty="0">
                  <a:latin typeface="+mn-lt"/>
                  <a:ea typeface="Calibri"/>
                  <a:cs typeface="Calibri"/>
                  <a:sym typeface="Calibri"/>
                </a:rPr>
                <a:t>(Input reconstruction)</a:t>
              </a:r>
              <a:endParaRPr sz="1100" dirty="0"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68;p43">
              <a:extLst>
                <a:ext uri="{FF2B5EF4-FFF2-40B4-BE49-F238E27FC236}">
                  <a16:creationId xmlns:a16="http://schemas.microsoft.com/office/drawing/2014/main" id="{B651D1D9-0B5C-48D8-B267-A049815C34EB}"/>
                </a:ext>
              </a:extLst>
            </p:cNvPr>
            <p:cNvSpPr txBox="1"/>
            <p:nvPr/>
          </p:nvSpPr>
          <p:spPr>
            <a:xfrm>
              <a:off x="7203602" y="1444702"/>
              <a:ext cx="1735004" cy="656251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50" dirty="0">
                  <a:latin typeface="+mn-lt"/>
                  <a:ea typeface="Calibri"/>
                  <a:cs typeface="Calibri"/>
                  <a:sym typeface="Calibri"/>
                </a:rPr>
                <a:t>FORECASTER MODULE</a:t>
              </a:r>
              <a:br>
                <a:rPr lang="en-GB" sz="1050" dirty="0">
                  <a:latin typeface="+mn-lt"/>
                  <a:ea typeface="Calibri"/>
                  <a:cs typeface="Calibri"/>
                  <a:sym typeface="Calibri"/>
                </a:rPr>
              </a:br>
              <a:r>
                <a:rPr lang="en-GB" sz="1050" dirty="0">
                  <a:latin typeface="+mn-lt"/>
                  <a:ea typeface="Calibri"/>
                  <a:cs typeface="Calibri"/>
                  <a:sym typeface="Calibri"/>
                </a:rPr>
                <a:t>(Future Prediction)</a:t>
              </a:r>
              <a:endParaRPr sz="1050" dirty="0"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69;p43">
              <a:extLst>
                <a:ext uri="{FF2B5EF4-FFF2-40B4-BE49-F238E27FC236}">
                  <a16:creationId xmlns:a16="http://schemas.microsoft.com/office/drawing/2014/main" id="{7A8D08BB-AA61-44B4-BE4F-B81546D6EE99}"/>
                </a:ext>
              </a:extLst>
            </p:cNvPr>
            <p:cNvSpPr txBox="1"/>
            <p:nvPr/>
          </p:nvSpPr>
          <p:spPr>
            <a:xfrm>
              <a:off x="32750" y="2496492"/>
              <a:ext cx="1473271" cy="707588"/>
            </a:xfrm>
            <a:prstGeom prst="rect">
              <a:avLst/>
            </a:prstGeom>
            <a:noFill/>
            <a:ln w="127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dirty="0">
                  <a:latin typeface="+mn-lt"/>
                  <a:ea typeface="Calibri"/>
                  <a:cs typeface="Calibri"/>
                  <a:sym typeface="Calibri"/>
                </a:rPr>
                <a:t>ENCODER MODULE</a:t>
              </a:r>
              <a:br>
                <a:rPr lang="en-GB" sz="1100" dirty="0">
                  <a:latin typeface="+mn-lt"/>
                  <a:ea typeface="Calibri"/>
                  <a:cs typeface="Calibri"/>
                  <a:sym typeface="Calibri"/>
                </a:rPr>
              </a:br>
              <a:r>
                <a:rPr lang="en-GB" sz="1100" dirty="0">
                  <a:latin typeface="+mn-lt"/>
                  <a:ea typeface="Calibri"/>
                  <a:cs typeface="Calibri"/>
                  <a:sym typeface="Calibri"/>
                </a:rPr>
                <a:t>(State generation)</a:t>
              </a:r>
              <a:endParaRPr sz="1100" dirty="0">
                <a:latin typeface="+mn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FCC9D03-AFA4-447E-8932-219E7AA9CBBB}"/>
                </a:ext>
              </a:extLst>
            </p:cNvPr>
            <p:cNvSpPr/>
            <p:nvPr/>
          </p:nvSpPr>
          <p:spPr>
            <a:xfrm>
              <a:off x="2491735" y="1697613"/>
              <a:ext cx="1331403" cy="3194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GB" sz="1200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rPr>
                <a:t>Backpropagation</a:t>
              </a:r>
            </a:p>
          </p:txBody>
        </p:sp>
      </p:grpSp>
      <p:sp>
        <p:nvSpPr>
          <p:cNvPr id="59" name="Google Shape;408;p42">
            <a:extLst>
              <a:ext uri="{FF2B5EF4-FFF2-40B4-BE49-F238E27FC236}">
                <a16:creationId xmlns:a16="http://schemas.microsoft.com/office/drawing/2014/main" id="{88311A27-981A-4835-A411-6F5FD24252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4672" y="475349"/>
            <a:ext cx="7014000" cy="5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600" dirty="0"/>
              <a:t>Composite</a:t>
            </a:r>
            <a:r>
              <a:rPr lang="en-GB" dirty="0"/>
              <a:t> Model</a:t>
            </a:r>
            <a:endParaRPr lang="en-GB" b="0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822798D-872B-43F2-A1B8-244D194352E2}"/>
              </a:ext>
            </a:extLst>
          </p:cNvPr>
          <p:cNvGrpSpPr/>
          <p:nvPr/>
        </p:nvGrpSpPr>
        <p:grpSpPr>
          <a:xfrm>
            <a:off x="1618598" y="2562537"/>
            <a:ext cx="2109652" cy="729936"/>
            <a:chOff x="1141227" y="2374604"/>
            <a:chExt cx="2404292" cy="652131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AB5F704-4D0B-4C5A-AEFC-01252DE1414C}"/>
                </a:ext>
              </a:extLst>
            </p:cNvPr>
            <p:cNvSpPr/>
            <p:nvPr/>
          </p:nvSpPr>
          <p:spPr>
            <a:xfrm>
              <a:off x="1331509" y="2553366"/>
              <a:ext cx="857693" cy="34600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800" b="1" dirty="0" err="1">
                  <a:solidFill>
                    <a:schemeClr val="bg2"/>
                  </a:solidFill>
                </a:rPr>
                <a:t>convLSTM</a:t>
              </a:r>
              <a:endParaRPr lang="en-IN" sz="800" b="1" dirty="0">
                <a:solidFill>
                  <a:schemeClr val="bg2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7183B6F-E82C-489B-B179-E8D997F84B6F}"/>
                </a:ext>
              </a:extLst>
            </p:cNvPr>
            <p:cNvSpPr/>
            <p:nvPr/>
          </p:nvSpPr>
          <p:spPr>
            <a:xfrm>
              <a:off x="2379483" y="2553364"/>
              <a:ext cx="975755" cy="34600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800" b="1" dirty="0" err="1">
                  <a:solidFill>
                    <a:schemeClr val="bg2"/>
                  </a:solidFill>
                </a:rPr>
                <a:t>convLSTM</a:t>
              </a:r>
              <a:endParaRPr lang="en-IN" sz="800" b="1" dirty="0">
                <a:solidFill>
                  <a:schemeClr val="bg2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2B98C17-B4EE-4901-ABC2-24EB0F66EEEA}"/>
                </a:ext>
              </a:extLst>
            </p:cNvPr>
            <p:cNvCxnSpPr>
              <a:cxnSpLocks/>
              <a:stCxn id="72" idx="3"/>
              <a:endCxn id="73" idx="1"/>
            </p:cNvCxnSpPr>
            <p:nvPr/>
          </p:nvCxnSpPr>
          <p:spPr>
            <a:xfrm flipV="1">
              <a:off x="2189202" y="2726365"/>
              <a:ext cx="19028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71C41FE-4E4B-4387-9194-4B0BB6E897D9}"/>
                </a:ext>
              </a:extLst>
            </p:cNvPr>
            <p:cNvCxnSpPr>
              <a:cxnSpLocks/>
              <a:stCxn id="72" idx="0"/>
            </p:cNvCxnSpPr>
            <p:nvPr/>
          </p:nvCxnSpPr>
          <p:spPr>
            <a:xfrm flipH="1" flipV="1">
              <a:off x="1760355" y="2374604"/>
              <a:ext cx="1" cy="178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DEB51AC-C68D-4CA1-87E6-F1B081FDCBFF}"/>
                </a:ext>
              </a:extLst>
            </p:cNvPr>
            <p:cNvCxnSpPr/>
            <p:nvPr/>
          </p:nvCxnSpPr>
          <p:spPr>
            <a:xfrm flipH="1" flipV="1">
              <a:off x="2912880" y="2374605"/>
              <a:ext cx="1" cy="178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BDCF12B-E341-4917-91BC-B4AC0832B756}"/>
                </a:ext>
              </a:extLst>
            </p:cNvPr>
            <p:cNvCxnSpPr>
              <a:cxnSpLocks/>
            </p:cNvCxnSpPr>
            <p:nvPr/>
          </p:nvCxnSpPr>
          <p:spPr>
            <a:xfrm>
              <a:off x="1141227" y="2736996"/>
              <a:ext cx="1902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D5518C7-9050-4DBB-B4A4-32ECCAC1BEB2}"/>
                </a:ext>
              </a:extLst>
            </p:cNvPr>
            <p:cNvCxnSpPr>
              <a:cxnSpLocks/>
            </p:cNvCxnSpPr>
            <p:nvPr/>
          </p:nvCxnSpPr>
          <p:spPr>
            <a:xfrm>
              <a:off x="3355238" y="2736996"/>
              <a:ext cx="1902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D5180DC-DDC1-4BE6-9A24-26A50BE7A28D}"/>
                </a:ext>
              </a:extLst>
            </p:cNvPr>
            <p:cNvSpPr/>
            <p:nvPr/>
          </p:nvSpPr>
          <p:spPr>
            <a:xfrm>
              <a:off x="1141227" y="2374605"/>
              <a:ext cx="2404292" cy="65213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9475526-727E-47B1-9DDF-D99A5B5EA672}"/>
              </a:ext>
            </a:extLst>
          </p:cNvPr>
          <p:cNvGrpSpPr/>
          <p:nvPr/>
        </p:nvGrpSpPr>
        <p:grpSpPr>
          <a:xfrm>
            <a:off x="5070804" y="1643918"/>
            <a:ext cx="2109652" cy="698671"/>
            <a:chOff x="1141227" y="2374604"/>
            <a:chExt cx="2404292" cy="652131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43B527D-93C7-49A5-AC23-07DA592EBB82}"/>
                </a:ext>
              </a:extLst>
            </p:cNvPr>
            <p:cNvSpPr/>
            <p:nvPr/>
          </p:nvSpPr>
          <p:spPr>
            <a:xfrm>
              <a:off x="1331509" y="2553366"/>
              <a:ext cx="857693" cy="34600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800" b="1" dirty="0" err="1">
                  <a:solidFill>
                    <a:schemeClr val="bg2"/>
                  </a:solidFill>
                </a:rPr>
                <a:t>convLSTM</a:t>
              </a:r>
              <a:endParaRPr lang="en-IN" sz="800" b="1" dirty="0">
                <a:solidFill>
                  <a:schemeClr val="bg2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7FE4D67-2CBB-4988-94F6-F93471061A1D}"/>
                </a:ext>
              </a:extLst>
            </p:cNvPr>
            <p:cNvSpPr/>
            <p:nvPr/>
          </p:nvSpPr>
          <p:spPr>
            <a:xfrm>
              <a:off x="2379483" y="2553364"/>
              <a:ext cx="975755" cy="34600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800" b="1" dirty="0" err="1">
                  <a:solidFill>
                    <a:schemeClr val="bg2"/>
                  </a:solidFill>
                </a:rPr>
                <a:t>convLSTM</a:t>
              </a:r>
              <a:endParaRPr lang="en-IN" sz="800" b="1" dirty="0">
                <a:solidFill>
                  <a:schemeClr val="bg2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A843A7A-3E23-4E9C-8908-322C583C51D4}"/>
                </a:ext>
              </a:extLst>
            </p:cNvPr>
            <p:cNvCxnSpPr>
              <a:cxnSpLocks/>
              <a:stCxn id="81" idx="3"/>
              <a:endCxn id="82" idx="1"/>
            </p:cNvCxnSpPr>
            <p:nvPr/>
          </p:nvCxnSpPr>
          <p:spPr>
            <a:xfrm flipV="1">
              <a:off x="2189202" y="2726365"/>
              <a:ext cx="19028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D833BAD-3F20-42BC-8753-288BEE8B94B1}"/>
                </a:ext>
              </a:extLst>
            </p:cNvPr>
            <p:cNvCxnSpPr>
              <a:cxnSpLocks/>
              <a:stCxn id="81" idx="0"/>
            </p:cNvCxnSpPr>
            <p:nvPr/>
          </p:nvCxnSpPr>
          <p:spPr>
            <a:xfrm flipH="1" flipV="1">
              <a:off x="1760355" y="2374604"/>
              <a:ext cx="1" cy="178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C7FC0DB-5162-4F04-B641-A64A49023B29}"/>
                </a:ext>
              </a:extLst>
            </p:cNvPr>
            <p:cNvCxnSpPr/>
            <p:nvPr/>
          </p:nvCxnSpPr>
          <p:spPr>
            <a:xfrm flipH="1" flipV="1">
              <a:off x="2912880" y="2374605"/>
              <a:ext cx="1" cy="178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2C4CD301-1080-412F-B739-8C777FE2910F}"/>
                </a:ext>
              </a:extLst>
            </p:cNvPr>
            <p:cNvCxnSpPr>
              <a:cxnSpLocks/>
            </p:cNvCxnSpPr>
            <p:nvPr/>
          </p:nvCxnSpPr>
          <p:spPr>
            <a:xfrm>
              <a:off x="1141227" y="2736996"/>
              <a:ext cx="1902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FBAD987-E3AD-4794-8A1E-83529BF240A0}"/>
                </a:ext>
              </a:extLst>
            </p:cNvPr>
            <p:cNvCxnSpPr>
              <a:cxnSpLocks/>
            </p:cNvCxnSpPr>
            <p:nvPr/>
          </p:nvCxnSpPr>
          <p:spPr>
            <a:xfrm>
              <a:off x="3355238" y="2736996"/>
              <a:ext cx="1902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02FE896-47BF-4344-9EA4-2AF378691132}"/>
                </a:ext>
              </a:extLst>
            </p:cNvPr>
            <p:cNvSpPr/>
            <p:nvPr/>
          </p:nvSpPr>
          <p:spPr>
            <a:xfrm>
              <a:off x="1141227" y="2374605"/>
              <a:ext cx="2404292" cy="65213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FE20903-857E-43EC-94BC-45B65972CC22}"/>
              </a:ext>
            </a:extLst>
          </p:cNvPr>
          <p:cNvGrpSpPr/>
          <p:nvPr/>
        </p:nvGrpSpPr>
        <p:grpSpPr>
          <a:xfrm>
            <a:off x="5153039" y="3605781"/>
            <a:ext cx="2109652" cy="698671"/>
            <a:chOff x="1141227" y="2374604"/>
            <a:chExt cx="2404292" cy="65213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EA71221-C35F-4F8F-930A-AAF5A927BB32}"/>
                </a:ext>
              </a:extLst>
            </p:cNvPr>
            <p:cNvSpPr/>
            <p:nvPr/>
          </p:nvSpPr>
          <p:spPr>
            <a:xfrm>
              <a:off x="1331509" y="2553366"/>
              <a:ext cx="857693" cy="34600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800" b="1" dirty="0" err="1">
                  <a:solidFill>
                    <a:schemeClr val="bg2"/>
                  </a:solidFill>
                </a:rPr>
                <a:t>convLSTM</a:t>
              </a:r>
              <a:endParaRPr lang="en-IN" sz="800" b="1" dirty="0">
                <a:solidFill>
                  <a:schemeClr val="bg2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D3098D-1D29-4CB4-A7F5-3435EF13CAD1}"/>
                </a:ext>
              </a:extLst>
            </p:cNvPr>
            <p:cNvSpPr/>
            <p:nvPr/>
          </p:nvSpPr>
          <p:spPr>
            <a:xfrm>
              <a:off x="2379483" y="2553364"/>
              <a:ext cx="975755" cy="34600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800" b="1" dirty="0" err="1">
                  <a:solidFill>
                    <a:schemeClr val="bg2"/>
                  </a:solidFill>
                </a:rPr>
                <a:t>convLSTM</a:t>
              </a:r>
              <a:endParaRPr lang="en-IN" sz="800" b="1" dirty="0">
                <a:solidFill>
                  <a:schemeClr val="bg2"/>
                </a:solidFill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A9182B0-3D1D-47EF-A5DB-DE7B4C9E15C5}"/>
                </a:ext>
              </a:extLst>
            </p:cNvPr>
            <p:cNvCxnSpPr>
              <a:cxnSpLocks/>
              <a:stCxn id="90" idx="3"/>
              <a:endCxn id="91" idx="1"/>
            </p:cNvCxnSpPr>
            <p:nvPr/>
          </p:nvCxnSpPr>
          <p:spPr>
            <a:xfrm flipV="1">
              <a:off x="2189202" y="2726365"/>
              <a:ext cx="19028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70FC91E-4E61-4420-86FD-C622A9952553}"/>
                </a:ext>
              </a:extLst>
            </p:cNvPr>
            <p:cNvCxnSpPr>
              <a:cxnSpLocks/>
              <a:stCxn id="90" idx="0"/>
            </p:cNvCxnSpPr>
            <p:nvPr/>
          </p:nvCxnSpPr>
          <p:spPr>
            <a:xfrm flipH="1" flipV="1">
              <a:off x="1760355" y="2374604"/>
              <a:ext cx="1" cy="178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E567CA20-117E-4879-934B-3DE5F30ED0D1}"/>
                </a:ext>
              </a:extLst>
            </p:cNvPr>
            <p:cNvCxnSpPr/>
            <p:nvPr/>
          </p:nvCxnSpPr>
          <p:spPr>
            <a:xfrm flipH="1" flipV="1">
              <a:off x="2912880" y="2374605"/>
              <a:ext cx="1" cy="1787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2EB3B1B-5533-4E2E-898D-B2C24ED77B9A}"/>
                </a:ext>
              </a:extLst>
            </p:cNvPr>
            <p:cNvCxnSpPr>
              <a:cxnSpLocks/>
            </p:cNvCxnSpPr>
            <p:nvPr/>
          </p:nvCxnSpPr>
          <p:spPr>
            <a:xfrm>
              <a:off x="1141227" y="2736996"/>
              <a:ext cx="1902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79EC8E0-0524-4043-8BBF-43798BC37C92}"/>
                </a:ext>
              </a:extLst>
            </p:cNvPr>
            <p:cNvCxnSpPr>
              <a:cxnSpLocks/>
            </p:cNvCxnSpPr>
            <p:nvPr/>
          </p:nvCxnSpPr>
          <p:spPr>
            <a:xfrm>
              <a:off x="3355238" y="2736996"/>
              <a:ext cx="19028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486F978-7984-451E-BB33-741039B62CA4}"/>
                </a:ext>
              </a:extLst>
            </p:cNvPr>
            <p:cNvSpPr/>
            <p:nvPr/>
          </p:nvSpPr>
          <p:spPr>
            <a:xfrm>
              <a:off x="1141227" y="2374605"/>
              <a:ext cx="2404292" cy="65213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62518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02985-BA6B-4122-843B-CDE899140B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A501A47-FC71-44D1-BADA-02EFE7F99EAD}"/>
              </a:ext>
            </a:extLst>
          </p:cNvPr>
          <p:cNvGrpSpPr/>
          <p:nvPr/>
        </p:nvGrpSpPr>
        <p:grpSpPr>
          <a:xfrm>
            <a:off x="151147" y="758160"/>
            <a:ext cx="8933855" cy="4134428"/>
            <a:chOff x="216865" y="356198"/>
            <a:chExt cx="8710269" cy="470373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5FF00D0-00E0-48D0-87AE-BF722A31FBDD}"/>
                </a:ext>
              </a:extLst>
            </p:cNvPr>
            <p:cNvGrpSpPr/>
            <p:nvPr/>
          </p:nvGrpSpPr>
          <p:grpSpPr>
            <a:xfrm>
              <a:off x="216865" y="1025884"/>
              <a:ext cx="8710269" cy="3250311"/>
              <a:chOff x="240276" y="506425"/>
              <a:chExt cx="8782050" cy="4733051"/>
            </a:xfrm>
          </p:grpSpPr>
          <p:sp>
            <p:nvSpPr>
              <p:cNvPr id="76" name="Google Shape;475;p44">
                <a:extLst>
                  <a:ext uri="{FF2B5EF4-FFF2-40B4-BE49-F238E27FC236}">
                    <a16:creationId xmlns:a16="http://schemas.microsoft.com/office/drawing/2014/main" id="{1CC5B01B-B228-417F-B8E0-5EE8414D7573}"/>
                  </a:ext>
                </a:extLst>
              </p:cNvPr>
              <p:cNvSpPr/>
              <p:nvPr/>
            </p:nvSpPr>
            <p:spPr>
              <a:xfrm>
                <a:off x="2373972" y="2462079"/>
                <a:ext cx="771286" cy="615300"/>
              </a:xfrm>
              <a:prstGeom prst="rect">
                <a:avLst/>
              </a:prstGeom>
              <a:solidFill>
                <a:srgbClr val="D8E2F3"/>
              </a:solidFill>
              <a:ln w="12700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5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ConvLSTM</a:t>
                </a:r>
                <a:endParaRPr sz="105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476;p44">
                <a:extLst>
                  <a:ext uri="{FF2B5EF4-FFF2-40B4-BE49-F238E27FC236}">
                    <a16:creationId xmlns:a16="http://schemas.microsoft.com/office/drawing/2014/main" id="{DB7C435A-2C1B-4383-9696-3E6360304A78}"/>
                  </a:ext>
                </a:extLst>
              </p:cNvPr>
              <p:cNvSpPr/>
              <p:nvPr/>
            </p:nvSpPr>
            <p:spPr>
              <a:xfrm>
                <a:off x="3378916" y="2462066"/>
                <a:ext cx="783727" cy="615300"/>
              </a:xfrm>
              <a:prstGeom prst="rect">
                <a:avLst/>
              </a:prstGeom>
              <a:solidFill>
                <a:srgbClr val="D8E2F3"/>
              </a:solidFill>
              <a:ln w="12700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5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ConvLSTM</a:t>
                </a:r>
                <a:endParaRPr sz="105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477;p44">
                <a:extLst>
                  <a:ext uri="{FF2B5EF4-FFF2-40B4-BE49-F238E27FC236}">
                    <a16:creationId xmlns:a16="http://schemas.microsoft.com/office/drawing/2014/main" id="{EBFBB3B0-D97F-450C-AE56-CAEDFD0274E3}"/>
                  </a:ext>
                </a:extLst>
              </p:cNvPr>
              <p:cNvSpPr/>
              <p:nvPr/>
            </p:nvSpPr>
            <p:spPr>
              <a:xfrm>
                <a:off x="4701513" y="1612555"/>
                <a:ext cx="764629" cy="615300"/>
              </a:xfrm>
              <a:prstGeom prst="rect">
                <a:avLst/>
              </a:prstGeom>
              <a:solidFill>
                <a:srgbClr val="D8E2F3"/>
              </a:solidFill>
              <a:ln w="12700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5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ConvLSTM</a:t>
                </a:r>
                <a:endParaRPr sz="105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478;p44">
                <a:extLst>
                  <a:ext uri="{FF2B5EF4-FFF2-40B4-BE49-F238E27FC236}">
                    <a16:creationId xmlns:a16="http://schemas.microsoft.com/office/drawing/2014/main" id="{D29FF2E8-2A7D-48FB-8B90-E323D4CD1712}"/>
                  </a:ext>
                </a:extLst>
              </p:cNvPr>
              <p:cNvSpPr/>
              <p:nvPr/>
            </p:nvSpPr>
            <p:spPr>
              <a:xfrm>
                <a:off x="4701376" y="3446177"/>
                <a:ext cx="778883" cy="615300"/>
              </a:xfrm>
              <a:prstGeom prst="rect">
                <a:avLst/>
              </a:prstGeom>
              <a:solidFill>
                <a:srgbClr val="D8E2F3"/>
              </a:solidFill>
              <a:ln w="12700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5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ConvLSTM</a:t>
                </a:r>
                <a:endParaRPr sz="105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479;p44">
                <a:extLst>
                  <a:ext uri="{FF2B5EF4-FFF2-40B4-BE49-F238E27FC236}">
                    <a16:creationId xmlns:a16="http://schemas.microsoft.com/office/drawing/2014/main" id="{D687D46C-C680-4C5F-B4C2-01F12CCA89D4}"/>
                  </a:ext>
                </a:extLst>
              </p:cNvPr>
              <p:cNvSpPr/>
              <p:nvPr/>
            </p:nvSpPr>
            <p:spPr>
              <a:xfrm>
                <a:off x="5719729" y="1612555"/>
                <a:ext cx="836375" cy="615300"/>
              </a:xfrm>
              <a:prstGeom prst="rect">
                <a:avLst/>
              </a:prstGeom>
              <a:solidFill>
                <a:srgbClr val="D8E2F3"/>
              </a:solidFill>
              <a:ln w="12700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5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ConvLSTM</a:t>
                </a:r>
                <a:endParaRPr sz="105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480;p44">
                <a:extLst>
                  <a:ext uri="{FF2B5EF4-FFF2-40B4-BE49-F238E27FC236}">
                    <a16:creationId xmlns:a16="http://schemas.microsoft.com/office/drawing/2014/main" id="{1DB6B17F-96C6-452D-8CD9-BB895BDB1C4C}"/>
                  </a:ext>
                </a:extLst>
              </p:cNvPr>
              <p:cNvSpPr/>
              <p:nvPr/>
            </p:nvSpPr>
            <p:spPr>
              <a:xfrm>
                <a:off x="5777084" y="3446177"/>
                <a:ext cx="837567" cy="615300"/>
              </a:xfrm>
              <a:prstGeom prst="rect">
                <a:avLst/>
              </a:prstGeom>
              <a:solidFill>
                <a:srgbClr val="D8E2F3"/>
              </a:solidFill>
              <a:ln w="12700" cap="flat" cmpd="sng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50" dirty="0" err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ConvLSTM</a:t>
                </a:r>
                <a:endParaRPr sz="1050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2" name="Google Shape;481;p44">
                <a:extLst>
                  <a:ext uri="{FF2B5EF4-FFF2-40B4-BE49-F238E27FC236}">
                    <a16:creationId xmlns:a16="http://schemas.microsoft.com/office/drawing/2014/main" id="{FE826969-7BE2-4222-B2D1-EA157C6803EC}"/>
                  </a:ext>
                </a:extLst>
              </p:cNvPr>
              <p:cNvCxnSpPr>
                <a:cxnSpLocks/>
                <a:endCxn id="77" idx="1"/>
              </p:cNvCxnSpPr>
              <p:nvPr/>
            </p:nvCxnSpPr>
            <p:spPr>
              <a:xfrm flipV="1">
                <a:off x="3145344" y="2769716"/>
                <a:ext cx="233572" cy="8099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83" name="Google Shape;482;p44">
                <a:extLst>
                  <a:ext uri="{FF2B5EF4-FFF2-40B4-BE49-F238E27FC236}">
                    <a16:creationId xmlns:a16="http://schemas.microsoft.com/office/drawing/2014/main" id="{25918630-7748-4B84-9BC7-4BD135C9BCC3}"/>
                  </a:ext>
                </a:extLst>
              </p:cNvPr>
              <p:cNvCxnSpPr>
                <a:cxnSpLocks/>
                <a:stCxn id="96" idx="3"/>
                <a:endCxn id="76" idx="1"/>
              </p:cNvCxnSpPr>
              <p:nvPr/>
            </p:nvCxnSpPr>
            <p:spPr>
              <a:xfrm flipV="1">
                <a:off x="1879971" y="2769730"/>
                <a:ext cx="494001" cy="108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84" name="Google Shape;484;p44">
                <a:extLst>
                  <a:ext uri="{FF2B5EF4-FFF2-40B4-BE49-F238E27FC236}">
                    <a16:creationId xmlns:a16="http://schemas.microsoft.com/office/drawing/2014/main" id="{78FFCF43-8D10-48B8-B752-0BA59A6B21C8}"/>
                  </a:ext>
                </a:extLst>
              </p:cNvPr>
              <p:cNvCxnSpPr>
                <a:cxnSpLocks/>
                <a:stCxn id="78" idx="3"/>
                <a:endCxn id="80" idx="1"/>
              </p:cNvCxnSpPr>
              <p:nvPr/>
            </p:nvCxnSpPr>
            <p:spPr>
              <a:xfrm>
                <a:off x="5466142" y="1920206"/>
                <a:ext cx="253587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85" name="Google Shape;485;p44">
                <a:extLst>
                  <a:ext uri="{FF2B5EF4-FFF2-40B4-BE49-F238E27FC236}">
                    <a16:creationId xmlns:a16="http://schemas.microsoft.com/office/drawing/2014/main" id="{C8F38F71-13EE-45F7-A2B2-D42DB76E9727}"/>
                  </a:ext>
                </a:extLst>
              </p:cNvPr>
              <p:cNvCxnSpPr/>
              <p:nvPr/>
            </p:nvCxnSpPr>
            <p:spPr>
              <a:xfrm>
                <a:off x="6556167" y="1920335"/>
                <a:ext cx="6105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86" name="Google Shape;486;p44">
                <a:extLst>
                  <a:ext uri="{FF2B5EF4-FFF2-40B4-BE49-F238E27FC236}">
                    <a16:creationId xmlns:a16="http://schemas.microsoft.com/office/drawing/2014/main" id="{E304A09A-2B19-4583-8CC5-18EBA9D4FC71}"/>
                  </a:ext>
                </a:extLst>
              </p:cNvPr>
              <p:cNvCxnSpPr>
                <a:cxnSpLocks/>
                <a:stCxn id="79" idx="3"/>
                <a:endCxn id="81" idx="1"/>
              </p:cNvCxnSpPr>
              <p:nvPr/>
            </p:nvCxnSpPr>
            <p:spPr>
              <a:xfrm>
                <a:off x="5480260" y="3753828"/>
                <a:ext cx="296824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87" name="Google Shape;487;p44">
                <a:extLst>
                  <a:ext uri="{FF2B5EF4-FFF2-40B4-BE49-F238E27FC236}">
                    <a16:creationId xmlns:a16="http://schemas.microsoft.com/office/drawing/2014/main" id="{06F463FD-CE52-4D27-BD9A-CDA40C278EBD}"/>
                  </a:ext>
                </a:extLst>
              </p:cNvPr>
              <p:cNvCxnSpPr>
                <a:cxnSpLocks/>
                <a:stCxn id="81" idx="3"/>
              </p:cNvCxnSpPr>
              <p:nvPr/>
            </p:nvCxnSpPr>
            <p:spPr>
              <a:xfrm>
                <a:off x="6614651" y="3753828"/>
                <a:ext cx="552016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88" name="Google Shape;488;p44">
                <a:extLst>
                  <a:ext uri="{FF2B5EF4-FFF2-40B4-BE49-F238E27FC236}">
                    <a16:creationId xmlns:a16="http://schemas.microsoft.com/office/drawing/2014/main" id="{EEB98350-9557-49C3-965B-4C5904354602}"/>
                  </a:ext>
                </a:extLst>
              </p:cNvPr>
              <p:cNvCxnSpPr>
                <a:cxnSpLocks/>
                <a:stCxn id="77" idx="3"/>
              </p:cNvCxnSpPr>
              <p:nvPr/>
            </p:nvCxnSpPr>
            <p:spPr>
              <a:xfrm flipV="1">
                <a:off x="4162643" y="1949518"/>
                <a:ext cx="539701" cy="820199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89" name="Google Shape;489;p44">
                <a:extLst>
                  <a:ext uri="{FF2B5EF4-FFF2-40B4-BE49-F238E27FC236}">
                    <a16:creationId xmlns:a16="http://schemas.microsoft.com/office/drawing/2014/main" id="{867116D9-9110-4656-9188-2F931B85A6DD}"/>
                  </a:ext>
                </a:extLst>
              </p:cNvPr>
              <p:cNvCxnSpPr>
                <a:cxnSpLocks/>
                <a:stCxn id="77" idx="3"/>
              </p:cNvCxnSpPr>
              <p:nvPr/>
            </p:nvCxnSpPr>
            <p:spPr>
              <a:xfrm>
                <a:off x="4162643" y="2769716"/>
                <a:ext cx="539701" cy="979501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lgDash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90" name="Google Shape;490;p44">
                <a:extLst>
                  <a:ext uri="{FF2B5EF4-FFF2-40B4-BE49-F238E27FC236}">
                    <a16:creationId xmlns:a16="http://schemas.microsoft.com/office/drawing/2014/main" id="{FD9AB131-4B4E-407C-BE02-020611EA9966}"/>
                  </a:ext>
                </a:extLst>
              </p:cNvPr>
              <p:cNvSpPr txBox="1"/>
              <p:nvPr/>
            </p:nvSpPr>
            <p:spPr>
              <a:xfrm>
                <a:off x="4572000" y="4280637"/>
                <a:ext cx="2186292" cy="864368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baseline="30000" dirty="0">
                    <a:latin typeface="Calibri"/>
                    <a:ea typeface="Calibri"/>
                    <a:cs typeface="Calibri"/>
                    <a:sym typeface="Calibri"/>
                  </a:rPr>
                  <a:t>***</a:t>
                </a:r>
                <a:r>
                  <a:rPr lang="en-GB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Decoding Module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>
                    <a:latin typeface="Calibri"/>
                    <a:ea typeface="Calibri"/>
                    <a:cs typeface="Calibri"/>
                    <a:sym typeface="Calibri"/>
                  </a:rPr>
                  <a:t>(Input reconstruction)</a:t>
                </a:r>
                <a:endParaRPr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491;p44">
                <a:extLst>
                  <a:ext uri="{FF2B5EF4-FFF2-40B4-BE49-F238E27FC236}">
                    <a16:creationId xmlns:a16="http://schemas.microsoft.com/office/drawing/2014/main" id="{F1C4FC54-A943-49DE-B9A0-930D4C6ECDD4}"/>
                  </a:ext>
                </a:extLst>
              </p:cNvPr>
              <p:cNvSpPr txBox="1"/>
              <p:nvPr/>
            </p:nvSpPr>
            <p:spPr>
              <a:xfrm>
                <a:off x="4572000" y="609752"/>
                <a:ext cx="2186292" cy="788744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baseline="30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**</a:t>
                </a:r>
                <a:r>
                  <a:rPr lang="en-GB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Forecasting Module</a:t>
                </a: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>
                    <a:latin typeface="Calibri"/>
                    <a:ea typeface="Calibri"/>
                    <a:cs typeface="Calibri"/>
                    <a:sym typeface="Calibri"/>
                  </a:rPr>
                  <a:t>(Future prediction)</a:t>
                </a:r>
                <a:endParaRPr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492;p44">
                <a:extLst>
                  <a:ext uri="{FF2B5EF4-FFF2-40B4-BE49-F238E27FC236}">
                    <a16:creationId xmlns:a16="http://schemas.microsoft.com/office/drawing/2014/main" id="{0C2BB21E-0A82-437F-85C9-1C241759357F}"/>
                  </a:ext>
                </a:extLst>
              </p:cNvPr>
              <p:cNvSpPr txBox="1"/>
              <p:nvPr/>
            </p:nvSpPr>
            <p:spPr>
              <a:xfrm>
                <a:off x="2256505" y="3327079"/>
                <a:ext cx="1827764" cy="831704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 b="1" baseline="300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*</a:t>
                </a:r>
                <a:r>
                  <a:rPr lang="en-GB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Encoding Module</a:t>
                </a:r>
              </a:p>
              <a:p>
                <a:pPr marL="0" marR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dirty="0">
                    <a:latin typeface="Calibri"/>
                    <a:ea typeface="Calibri"/>
                    <a:cs typeface="Calibri"/>
                    <a:sym typeface="Calibri"/>
                  </a:rPr>
                  <a:t> (State generation)</a:t>
                </a:r>
                <a:endParaRPr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494;p44">
                <a:extLst>
                  <a:ext uri="{FF2B5EF4-FFF2-40B4-BE49-F238E27FC236}">
                    <a16:creationId xmlns:a16="http://schemas.microsoft.com/office/drawing/2014/main" id="{7C768455-D1C0-400E-98FC-3CCADDEC32B2}"/>
                  </a:ext>
                </a:extLst>
              </p:cNvPr>
              <p:cNvSpPr/>
              <p:nvPr/>
            </p:nvSpPr>
            <p:spPr>
              <a:xfrm>
                <a:off x="2133558" y="2077618"/>
                <a:ext cx="2145292" cy="2203021"/>
              </a:xfrm>
              <a:prstGeom prst="rect">
                <a:avLst/>
              </a:prstGeom>
              <a:noFill/>
              <a:ln w="9525" cap="flat" cmpd="sng">
                <a:solidFill>
                  <a:srgbClr val="44546A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95;p44">
                <a:extLst>
                  <a:ext uri="{FF2B5EF4-FFF2-40B4-BE49-F238E27FC236}">
                    <a16:creationId xmlns:a16="http://schemas.microsoft.com/office/drawing/2014/main" id="{80B360DE-D459-420A-8B51-23BF89E29BD8}"/>
                  </a:ext>
                </a:extLst>
              </p:cNvPr>
              <p:cNvSpPr/>
              <p:nvPr/>
            </p:nvSpPr>
            <p:spPr>
              <a:xfrm>
                <a:off x="4441034" y="3233782"/>
                <a:ext cx="2368656" cy="2005694"/>
              </a:xfrm>
              <a:prstGeom prst="rect">
                <a:avLst/>
              </a:prstGeom>
              <a:noFill/>
              <a:ln w="9525" cap="flat" cmpd="sng">
                <a:solidFill>
                  <a:srgbClr val="44546A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96;p44">
                <a:extLst>
                  <a:ext uri="{FF2B5EF4-FFF2-40B4-BE49-F238E27FC236}">
                    <a16:creationId xmlns:a16="http://schemas.microsoft.com/office/drawing/2014/main" id="{4D5AAAC3-7F87-41D8-9770-49024E97CE75}"/>
                  </a:ext>
                </a:extLst>
              </p:cNvPr>
              <p:cNvSpPr/>
              <p:nvPr/>
            </p:nvSpPr>
            <p:spPr>
              <a:xfrm>
                <a:off x="4390616" y="506425"/>
                <a:ext cx="2419074" cy="1955645"/>
              </a:xfrm>
              <a:prstGeom prst="rect">
                <a:avLst/>
              </a:prstGeom>
              <a:noFill/>
              <a:ln w="9525" cap="flat" cmpd="sng">
                <a:solidFill>
                  <a:srgbClr val="44546A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96" name="Google Shape;483;p44">
                <a:extLst>
                  <a:ext uri="{FF2B5EF4-FFF2-40B4-BE49-F238E27FC236}">
                    <a16:creationId xmlns:a16="http://schemas.microsoft.com/office/drawing/2014/main" id="{6A99A224-F59E-4A7E-B244-E95DF4983427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40276" y="2077616"/>
                <a:ext cx="1639695" cy="13844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7" name="Google Shape;497;p44">
                <a:extLst>
                  <a:ext uri="{FF2B5EF4-FFF2-40B4-BE49-F238E27FC236}">
                    <a16:creationId xmlns:a16="http://schemas.microsoft.com/office/drawing/2014/main" id="{EC128FA1-79B3-4689-9413-09D79EA647F5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263408" y="1141978"/>
                <a:ext cx="1758918" cy="14851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498;p44">
                <a:extLst>
                  <a:ext uri="{FF2B5EF4-FFF2-40B4-BE49-F238E27FC236}">
                    <a16:creationId xmlns:a16="http://schemas.microsoft.com/office/drawing/2014/main" id="{F6627135-A5C4-4742-AA36-19CE45398C51}"/>
                  </a:ext>
                </a:extLst>
              </p:cNvPr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263407" y="2870085"/>
                <a:ext cx="1639695" cy="15015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EF05082-D8C7-44EA-A759-3CB46E6440C7}"/>
                  </a:ext>
                </a:extLst>
              </p:cNvPr>
              <p:cNvSpPr txBox="1"/>
              <p:nvPr/>
            </p:nvSpPr>
            <p:spPr>
              <a:xfrm>
                <a:off x="353961" y="3532238"/>
                <a:ext cx="1292352" cy="403362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T[n-5,n]</a:t>
                </a:r>
                <a:endParaRPr lang="en-IN" sz="1200" dirty="0"/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BB54ABA-B41C-4E82-BC9B-607FD81752BC}"/>
                  </a:ext>
                </a:extLst>
              </p:cNvPr>
              <p:cNvSpPr txBox="1"/>
              <p:nvPr/>
            </p:nvSpPr>
            <p:spPr>
              <a:xfrm>
                <a:off x="7437078" y="4443491"/>
                <a:ext cx="1292353" cy="403361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T[n-5,n]</a:t>
                </a:r>
                <a:endParaRPr lang="en-IN" sz="1200" dirty="0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1A648BC-5A2D-47FF-803A-804A206A1ADA}"/>
                  </a:ext>
                </a:extLst>
              </p:cNvPr>
              <p:cNvSpPr txBox="1"/>
              <p:nvPr/>
            </p:nvSpPr>
            <p:spPr>
              <a:xfrm>
                <a:off x="7437078" y="724624"/>
                <a:ext cx="1292353" cy="403361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T[n+1,n+6]</a:t>
                </a:r>
                <a:endParaRPr lang="en-IN" sz="1200" dirty="0"/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1C376DC-ECBA-4274-A207-4B5320C39C95}"/>
                </a:ext>
              </a:extLst>
            </p:cNvPr>
            <p:cNvSpPr/>
            <p:nvPr/>
          </p:nvSpPr>
          <p:spPr>
            <a:xfrm>
              <a:off x="2026119" y="3713797"/>
              <a:ext cx="2271486" cy="777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050" b="1" i="1" dirty="0"/>
                <a:t>*The Encoding LSTM module compresses the whole input sequence into a hidden state tensor</a:t>
              </a:r>
              <a:endParaRPr lang="en-IN" sz="1050" i="1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906A8A2-28D6-4973-BA6F-A8BAF484F7EF}"/>
                </a:ext>
              </a:extLst>
            </p:cNvPr>
            <p:cNvSpPr/>
            <p:nvPr/>
          </p:nvSpPr>
          <p:spPr>
            <a:xfrm>
              <a:off x="4383288" y="4282557"/>
              <a:ext cx="2734803" cy="777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050" b="1" i="1" dirty="0"/>
                <a:t>***Hidden state tensor representation is decoded through Decoder LSTM Module to predict input sequence in reversed order</a:t>
              </a:r>
              <a:endParaRPr lang="en-IN" sz="1050" i="1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7B8C210-049B-4346-A26A-3E7A2040623A}"/>
                </a:ext>
              </a:extLst>
            </p:cNvPr>
            <p:cNvSpPr/>
            <p:nvPr/>
          </p:nvSpPr>
          <p:spPr>
            <a:xfrm>
              <a:off x="4583566" y="356198"/>
              <a:ext cx="2460148" cy="721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15000"/>
                </a:lnSpc>
                <a:spcAft>
                  <a:spcPts val="1600"/>
                </a:spcAft>
                <a:buSzPts val="1300"/>
              </a:pPr>
              <a:r>
                <a:rPr lang="en-US" sz="1050" b="1" i="1" dirty="0"/>
                <a:t>**Forecasting LSTM module unfolds hidden state tensor to give the final prediction</a:t>
              </a:r>
            </a:p>
          </p:txBody>
        </p:sp>
      </p:grpSp>
      <p:sp>
        <p:nvSpPr>
          <p:cNvPr id="102" name="Google Shape;408;p42">
            <a:extLst>
              <a:ext uri="{FF2B5EF4-FFF2-40B4-BE49-F238E27FC236}">
                <a16:creationId xmlns:a16="http://schemas.microsoft.com/office/drawing/2014/main" id="{B82D1A01-C332-4F6B-A739-D484912E6B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789" y="421804"/>
            <a:ext cx="6633523" cy="571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 sz="2600" dirty="0"/>
              <a:t>Composite Model  (Cont’d)</a:t>
            </a:r>
            <a:endParaRPr lang="en-GB" sz="2600" b="0" dirty="0"/>
          </a:p>
        </p:txBody>
      </p:sp>
    </p:spTree>
    <p:extLst>
      <p:ext uri="{BB962C8B-B14F-4D97-AF65-F5344CB8AC3E}">
        <p14:creationId xmlns:p14="http://schemas.microsoft.com/office/powerpoint/2010/main" val="2278398763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</TotalTime>
  <Words>1784</Words>
  <Application>Microsoft Office PowerPoint</Application>
  <PresentationFormat>On-screen Show (16:9)</PresentationFormat>
  <Paragraphs>381</Paragraphs>
  <Slides>28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inherit</vt:lpstr>
      <vt:lpstr>Noto Sans Symbols</vt:lpstr>
      <vt:lpstr>Whitney</vt:lpstr>
      <vt:lpstr>Exo 2</vt:lpstr>
      <vt:lpstr>Arial</vt:lpstr>
      <vt:lpstr>Lato</vt:lpstr>
      <vt:lpstr>Calibri</vt:lpstr>
      <vt:lpstr>Roboto Condensed Light</vt:lpstr>
      <vt:lpstr>Raleway</vt:lpstr>
      <vt:lpstr>Lato Light</vt:lpstr>
      <vt:lpstr>Lato Black</vt:lpstr>
      <vt:lpstr>Streamline</vt:lpstr>
      <vt:lpstr>Streamline</vt:lpstr>
      <vt:lpstr>Nowcasting of Satellite Images Using AI/ML Techniques</vt:lpstr>
      <vt:lpstr>Team Members</vt:lpstr>
      <vt:lpstr>Table of contents</vt:lpstr>
      <vt:lpstr>Introduction</vt:lpstr>
      <vt:lpstr>Literature Review</vt:lpstr>
      <vt:lpstr>Time Series Sequence Forecast</vt:lpstr>
      <vt:lpstr>Sequence to Sequence Learning</vt:lpstr>
      <vt:lpstr>Composite Model</vt:lpstr>
      <vt:lpstr>Composite Model  (Cont’d)</vt:lpstr>
      <vt:lpstr>Encoding forecasting structure</vt:lpstr>
      <vt:lpstr>Training and Data details</vt:lpstr>
      <vt:lpstr>Jury’s suggestion(Day 1 evaluation)</vt:lpstr>
      <vt:lpstr>Validation based on 6 performance metrics</vt:lpstr>
      <vt:lpstr>PowerPoint Presentation</vt:lpstr>
      <vt:lpstr>Results on interpolated full frame images(400 X 400)</vt:lpstr>
      <vt:lpstr>Jury’s suggestion(Day 2 evaluation)</vt:lpstr>
      <vt:lpstr>PowerPoint Presentation</vt:lpstr>
      <vt:lpstr>PowerPoint Presentation</vt:lpstr>
      <vt:lpstr>Jury’s suggestion(Final day mentoring session)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References 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Nowcasting of Satellite Images Using AI/ML Techniques</dc:title>
  <cp:lastModifiedBy>Bhushan Bamble</cp:lastModifiedBy>
  <cp:revision>69</cp:revision>
  <dcterms:modified xsi:type="dcterms:W3CDTF">2020-08-03T10:10:07Z</dcterms:modified>
</cp:coreProperties>
</file>